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4"/>
  </p:notesMasterIdLst>
  <p:sldIdLst>
    <p:sldId id="256" r:id="rId2"/>
    <p:sldId id="32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327" r:id="rId12"/>
    <p:sldId id="333" r:id="rId13"/>
    <p:sldId id="272" r:id="rId14"/>
    <p:sldId id="274" r:id="rId15"/>
    <p:sldId id="269" r:id="rId16"/>
    <p:sldId id="267" r:id="rId17"/>
    <p:sldId id="355" r:id="rId18"/>
    <p:sldId id="276" r:id="rId19"/>
    <p:sldId id="277" r:id="rId20"/>
    <p:sldId id="336" r:id="rId21"/>
    <p:sldId id="337" r:id="rId22"/>
    <p:sldId id="281" r:id="rId23"/>
    <p:sldId id="282" r:id="rId24"/>
    <p:sldId id="335" r:id="rId25"/>
    <p:sldId id="278" r:id="rId26"/>
    <p:sldId id="285" r:id="rId27"/>
    <p:sldId id="286" r:id="rId28"/>
    <p:sldId id="287" r:id="rId29"/>
    <p:sldId id="288" r:id="rId30"/>
    <p:sldId id="289" r:id="rId31"/>
    <p:sldId id="290" r:id="rId32"/>
    <p:sldId id="330" r:id="rId33"/>
    <p:sldId id="291" r:id="rId34"/>
    <p:sldId id="339" r:id="rId35"/>
    <p:sldId id="292" r:id="rId36"/>
    <p:sldId id="328" r:id="rId37"/>
    <p:sldId id="294" r:id="rId38"/>
    <p:sldId id="295" r:id="rId39"/>
    <p:sldId id="329" r:id="rId40"/>
    <p:sldId id="343" r:id="rId41"/>
    <p:sldId id="302" r:id="rId42"/>
    <p:sldId id="344" r:id="rId43"/>
    <p:sldId id="296" r:id="rId44"/>
    <p:sldId id="297" r:id="rId45"/>
    <p:sldId id="298" r:id="rId46"/>
    <p:sldId id="353" r:id="rId47"/>
    <p:sldId id="299" r:id="rId48"/>
    <p:sldId id="300" r:id="rId49"/>
    <p:sldId id="301" r:id="rId50"/>
    <p:sldId id="303" r:id="rId51"/>
    <p:sldId id="304" r:id="rId52"/>
    <p:sldId id="293" r:id="rId53"/>
    <p:sldId id="305" r:id="rId54"/>
    <p:sldId id="351" r:id="rId55"/>
    <p:sldId id="352" r:id="rId56"/>
    <p:sldId id="306" r:id="rId57"/>
    <p:sldId id="348" r:id="rId58"/>
    <p:sldId id="308" r:id="rId59"/>
    <p:sldId id="309" r:id="rId60"/>
    <p:sldId id="307" r:id="rId61"/>
    <p:sldId id="345" r:id="rId62"/>
    <p:sldId id="346" r:id="rId63"/>
    <p:sldId id="311" r:id="rId64"/>
    <p:sldId id="312" r:id="rId65"/>
    <p:sldId id="313" r:id="rId66"/>
    <p:sldId id="322" r:id="rId67"/>
    <p:sldId id="314" r:id="rId68"/>
    <p:sldId id="315" r:id="rId69"/>
    <p:sldId id="316" r:id="rId70"/>
    <p:sldId id="317" r:id="rId71"/>
    <p:sldId id="332" r:id="rId72"/>
    <p:sldId id="331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06774-EA64-46C1-B4FB-F9DD83109F42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10F08-BCFC-4F7D-8C40-1D538F1A4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51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FCF9E7-0D79-4385-B3EA-B142CE82864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143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Streptolysin</a:t>
            </a:r>
            <a:r>
              <a:rPr lang="en-IN" dirty="0" smtClean="0"/>
              <a:t> S and </a:t>
            </a:r>
            <a:r>
              <a:rPr lang="en-IN" dirty="0" err="1" smtClean="0"/>
              <a:t>Streptolysin</a:t>
            </a:r>
            <a:r>
              <a:rPr lang="en-IN" dirty="0" smtClean="0"/>
              <a:t> O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63D2-A65E-40B7-8C44-2440D6102EB0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143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 protein has an</a:t>
            </a:r>
            <a:r>
              <a:rPr lang="en-IN" baseline="0" dirty="0" smtClean="0"/>
              <a:t> NH2 terminal which is </a:t>
            </a:r>
            <a:r>
              <a:rPr lang="en-IN" baseline="0" dirty="0" err="1" smtClean="0"/>
              <a:t>hypervariable</a:t>
            </a:r>
            <a:r>
              <a:rPr lang="en-IN" baseline="0" dirty="0" smtClean="0"/>
              <a:t>--- Basis for </a:t>
            </a:r>
            <a:r>
              <a:rPr lang="en-IN" baseline="0" dirty="0" err="1" smtClean="0"/>
              <a:t>Lancefields</a:t>
            </a:r>
            <a:r>
              <a:rPr lang="en-IN" baseline="0" dirty="0" smtClean="0"/>
              <a:t> M  </a:t>
            </a:r>
            <a:r>
              <a:rPr lang="en-IN" baseline="0" dirty="0" err="1" smtClean="0"/>
              <a:t>serotyping</a:t>
            </a:r>
            <a:r>
              <a:rPr lang="en-IN" baseline="0" dirty="0" smtClean="0"/>
              <a:t>.....Therefore </a:t>
            </a:r>
            <a:r>
              <a:rPr lang="en-IN" baseline="0" dirty="0" err="1" smtClean="0"/>
              <a:t>opsonogenic</a:t>
            </a:r>
            <a:r>
              <a:rPr lang="en-IN" baseline="0" dirty="0" smtClean="0"/>
              <a:t> antibodies are type-specific depending on </a:t>
            </a:r>
            <a:r>
              <a:rPr lang="en-IN" baseline="0" dirty="0" err="1" smtClean="0"/>
              <a:t>hypervariable</a:t>
            </a:r>
            <a:r>
              <a:rPr lang="en-IN" baseline="0" dirty="0" smtClean="0"/>
              <a:t> sequence.... </a:t>
            </a:r>
            <a:r>
              <a:rPr lang="en-IN" baseline="0" dirty="0" err="1" smtClean="0"/>
              <a:t>Antiphagocytic</a:t>
            </a:r>
            <a:r>
              <a:rPr lang="en-IN" baseline="0" dirty="0" smtClean="0"/>
              <a:t> properties help evade immune response for 2 weeks...After that type specific antibodies are formed which bind to NH2 region and cause complement fixation and </a:t>
            </a:r>
            <a:r>
              <a:rPr lang="en-IN" baseline="0" dirty="0" err="1" smtClean="0"/>
              <a:t>opsonophagocytosis</a:t>
            </a:r>
            <a:r>
              <a:rPr lang="en-IN" baseline="0" dirty="0" smtClean="0"/>
              <a:t>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63D2-A65E-40B7-8C44-2440D6102EB0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143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Epitope</a:t>
            </a:r>
            <a:r>
              <a:rPr lang="en-IN" dirty="0" smtClean="0"/>
              <a:t>/ Antigenic determinant is part of an antigen that is recognised by the</a:t>
            </a:r>
            <a:r>
              <a:rPr lang="en-IN" baseline="0" dirty="0" smtClean="0"/>
              <a:t> immune system—</a:t>
            </a:r>
            <a:r>
              <a:rPr lang="en-IN" baseline="0" dirty="0" err="1" smtClean="0"/>
              <a:t>Ab</a:t>
            </a:r>
            <a:r>
              <a:rPr lang="en-IN" baseline="0" dirty="0" smtClean="0"/>
              <a:t>, </a:t>
            </a:r>
            <a:r>
              <a:rPr lang="en-IN" baseline="0" dirty="0" err="1" smtClean="0"/>
              <a:t>Bcell</a:t>
            </a:r>
            <a:r>
              <a:rPr lang="en-IN" baseline="0" dirty="0" smtClean="0"/>
              <a:t> or T cell</a:t>
            </a:r>
            <a:r>
              <a:rPr lang="en-IN" dirty="0" smtClean="0"/>
              <a:t>... The recognising portion of the antibody is called </a:t>
            </a:r>
            <a:r>
              <a:rPr lang="en-IN" dirty="0" err="1" smtClean="0"/>
              <a:t>paratope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63D2-A65E-40B7-8C44-2440D6102EB0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A25398-1070-4CED-81D1-9431FAE7FE90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9601D8-3630-4823-8C78-C9CA9624E8C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0B8-41D9-4816-BDE8-236D1C15CCD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589E767-1A84-459B-9606-E4F0308673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0B8-41D9-4816-BDE8-236D1C15CCD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E767-1A84-459B-9606-E4F030867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0B8-41D9-4816-BDE8-236D1C15CCD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E767-1A84-459B-9606-E4F030867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C7EC8D-C0A5-4104-8538-2930709DD04F}" type="slidenum">
              <a:rPr lang="ar-SA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688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B1218C9-02E7-4473-9935-959294DA6A66}" type="slidenum">
              <a:rPr lang="ar-SA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2926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0B8-41D9-4816-BDE8-236D1C15CCD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E767-1A84-459B-9606-E4F0308673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0B8-41D9-4816-BDE8-236D1C15CCD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89E767-1A84-459B-9606-E4F030867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0B8-41D9-4816-BDE8-236D1C15CCD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E767-1A84-459B-9606-E4F0308673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0B8-41D9-4816-BDE8-236D1C15CCD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E767-1A84-459B-9606-E4F0308673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0B8-41D9-4816-BDE8-236D1C15CCD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E767-1A84-459B-9606-E4F030867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0B8-41D9-4816-BDE8-236D1C15CCD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E767-1A84-459B-9606-E4F030867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0B8-41D9-4816-BDE8-236D1C15CCD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E767-1A84-459B-9606-E4F0308673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0B8-41D9-4816-BDE8-236D1C15CCD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89E767-1A84-459B-9606-E4F0308673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33D0B8-41D9-4816-BDE8-236D1C15CCD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589E767-1A84-459B-9606-E4F030867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Dr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Jomy</a:t>
            </a:r>
            <a:r>
              <a:rPr lang="en-US" dirty="0" smtClean="0">
                <a:solidFill>
                  <a:schemeClr val="tx1"/>
                </a:solidFill>
              </a:rPr>
              <a:t> V Jose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Senior Resident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Cardiology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Calicut Medical College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Rheumatic Fever</a:t>
            </a:r>
            <a:br>
              <a:rPr lang="en-US" dirty="0" smtClean="0"/>
            </a:br>
            <a:r>
              <a:rPr lang="en-US" dirty="0" smtClean="0"/>
              <a:t>Etiology and Pathogenesis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4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Rheumatic Fever : Epidemiology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Developed countries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Incidence decreasing &lt;2/10</a:t>
            </a:r>
            <a:r>
              <a:rPr lang="en-US" baseline="30000" dirty="0" smtClean="0"/>
              <a:t>5</a:t>
            </a:r>
          </a:p>
          <a:p>
            <a:r>
              <a:rPr lang="en-US" sz="2300" dirty="0" smtClean="0"/>
              <a:t>Prevalence: In  Epidemics</a:t>
            </a:r>
          </a:p>
          <a:p>
            <a:r>
              <a:rPr lang="en-US" sz="2300" dirty="0" smtClean="0"/>
              <a:t>Sub populations : ethnic/ low socio economic strata/ marginalized</a:t>
            </a:r>
          </a:p>
          <a:p>
            <a:pPr lvl="1"/>
            <a:r>
              <a:rPr lang="en-US" sz="2300" dirty="0" smtClean="0"/>
              <a:t>Mauri tribes in NZ, indigenous population in Australia (150-300/10</a:t>
            </a:r>
            <a:r>
              <a:rPr lang="en-US" sz="2300" baseline="30000" dirty="0" smtClean="0"/>
              <a:t>5)</a:t>
            </a:r>
          </a:p>
          <a:p>
            <a:r>
              <a:rPr lang="en-US" dirty="0" smtClean="0"/>
              <a:t>ARF Criteria: should be stringent( specific) in low risk population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Less developed countries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Incidence high: &gt;100/10</a:t>
            </a:r>
            <a:r>
              <a:rPr lang="en-US" baseline="30000" dirty="0" smtClean="0"/>
              <a:t>5</a:t>
            </a:r>
          </a:p>
          <a:p>
            <a:r>
              <a:rPr lang="en-US" dirty="0" smtClean="0"/>
              <a:t>Prevalence:  endemic</a:t>
            </a:r>
          </a:p>
          <a:p>
            <a:r>
              <a:rPr lang="en-US" dirty="0" smtClean="0"/>
              <a:t>Geographic variation</a:t>
            </a:r>
          </a:p>
          <a:p>
            <a:r>
              <a:rPr lang="en-US" dirty="0" smtClean="0"/>
              <a:t>Criteria should be less stringent( more sensitive) in high risk population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033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914400"/>
            <a:ext cx="8859831" cy="4648200"/>
          </a:xfrm>
        </p:spPr>
      </p:pic>
    </p:spTree>
    <p:extLst>
      <p:ext uri="{BB962C8B-B14F-4D97-AF65-F5344CB8AC3E}">
        <p14:creationId xmlns:p14="http://schemas.microsoft.com/office/powerpoint/2010/main" xmlns="" val="10671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525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Rheumatic Fever Hot Spot of the World – Kyrgyzstan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Annual Incidence of Rheumatic Fever &amp; RHD – 543/100000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94" y="-214338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RF worldwide incidence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24" y="1000108"/>
            <a:ext cx="8351618" cy="5625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790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54" y="-357214"/>
            <a:ext cx="8901146" cy="1153276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RF worldwide incidence recent trends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8001056" cy="5304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6072206"/>
            <a:ext cx="889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 smtClean="0"/>
              <a:t>However recent data from India can not be conclusively relied upon to suggest a definite </a:t>
            </a:r>
          </a:p>
          <a:p>
            <a:r>
              <a:rPr lang="en-IN" sz="1600" b="1" dirty="0" smtClean="0"/>
              <a:t>declining trend, due to the fallacies in epidemiological studies.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xmlns="" val="32967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56" t="21626" r="11985" b="28770"/>
          <a:stretch/>
        </p:blipFill>
        <p:spPr bwMode="auto">
          <a:xfrm>
            <a:off x="0" y="838200"/>
            <a:ext cx="886822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01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15" t="11310" r="11204" b="8333"/>
          <a:stretch/>
        </p:blipFill>
        <p:spPr bwMode="auto">
          <a:xfrm>
            <a:off x="381000" y="304800"/>
            <a:ext cx="7387771" cy="58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02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Latest ICMR Bulletin gives prevalence of RF/RHD as highly variable from variable studies.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Prevalence of RHD is given as 1 – 5.4  per 1000 school children of 5 – 15 years age group.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22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00"/>
          <a:stretch>
            <a:fillRect/>
          </a:stretch>
        </p:blipFill>
        <p:spPr bwMode="auto">
          <a:xfrm>
            <a:off x="2233613" y="381000"/>
            <a:ext cx="5054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66800" y="58674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The Epidemiologic Triad of Rheumatic Fever </a:t>
            </a:r>
          </a:p>
        </p:txBody>
      </p:sp>
    </p:spTree>
    <p:extLst>
      <p:ext uri="{BB962C8B-B14F-4D97-AF65-F5344CB8AC3E}">
        <p14:creationId xmlns:p14="http://schemas.microsoft.com/office/powerpoint/2010/main" xmlns="" val="5662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57200"/>
            <a:ext cx="7620000" cy="57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23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0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Rheumatic fever represents the chain that binds the heart to the throat. However, the chain of events biochemical and immunological, between streptococcal sore throat and rheumatic fever is still unknown.</a:t>
            </a:r>
            <a:br>
              <a:rPr lang="en-US" sz="3200" i="1" dirty="0" smtClean="0">
                <a:solidFill>
                  <a:schemeClr val="tx1"/>
                </a:solidFill>
              </a:rPr>
            </a:b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</a:rPr>
              <a:t>                                    --- Wannamaker</a:t>
            </a:r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7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Group A Beta Hemolytic Streptococci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Humans are the only known natural host and reservoir for GABHS.</a:t>
            </a:r>
          </a:p>
          <a:p>
            <a:endParaRPr lang="en-US" dirty="0" smtClean="0"/>
          </a:p>
          <a:p>
            <a:r>
              <a:rPr lang="en-US" dirty="0" smtClean="0"/>
              <a:t>Multiple experiments with injections of streptococcal antigens into animals failed to produce RF or RHD.</a:t>
            </a:r>
          </a:p>
          <a:p>
            <a:endParaRPr lang="en-US" dirty="0" smtClean="0"/>
          </a:p>
          <a:p>
            <a:r>
              <a:rPr lang="en-US" dirty="0" err="1" smtClean="0"/>
              <a:t>Stollerman</a:t>
            </a:r>
            <a:r>
              <a:rPr lang="en-US" dirty="0" smtClean="0"/>
              <a:t> in mid 1960s noted epidemiological correlation between outbreaks of GAS Upper RTI associated with </a:t>
            </a:r>
            <a:r>
              <a:rPr lang="en-US" dirty="0" err="1" smtClean="0"/>
              <a:t>Speciifc</a:t>
            </a:r>
            <a:r>
              <a:rPr lang="en-US" dirty="0" smtClean="0"/>
              <a:t> M protein types were followed by outbreaks of RF.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91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only after Pharyngitis and not after </a:t>
            </a:r>
            <a:r>
              <a:rPr lang="en-US" dirty="0" err="1" smtClean="0"/>
              <a:t>Pyodermas</a:t>
            </a:r>
            <a:r>
              <a:rPr lang="en-US" dirty="0" smtClean="0"/>
              <a:t>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RF is exclusively seen after Streptococcal Pharyngitis and not after Streptococcal Skin Infections.</a:t>
            </a:r>
          </a:p>
          <a:p>
            <a:r>
              <a:rPr lang="en-US" dirty="0" smtClean="0"/>
              <a:t>Fact:  Mesothelium and endothelium are derived from </a:t>
            </a:r>
            <a:r>
              <a:rPr lang="en-US" dirty="0" err="1" smtClean="0"/>
              <a:t>mesenchymal</a:t>
            </a:r>
            <a:r>
              <a:rPr lang="en-US" dirty="0" smtClean="0"/>
              <a:t> cells.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Mesenchymal</a:t>
            </a:r>
            <a:r>
              <a:rPr lang="en-US" dirty="0" smtClean="0"/>
              <a:t> cells cover the </a:t>
            </a:r>
            <a:r>
              <a:rPr lang="en-US" dirty="0" err="1" smtClean="0"/>
              <a:t>tonsillar</a:t>
            </a:r>
            <a:r>
              <a:rPr lang="en-US" dirty="0" smtClean="0"/>
              <a:t> region while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Ectodermal cells cover the Skin.</a:t>
            </a:r>
          </a:p>
          <a:p>
            <a:r>
              <a:rPr lang="en-US" dirty="0" smtClean="0"/>
              <a:t>Hypothesis: GAS infection of Pharyngeal </a:t>
            </a:r>
            <a:r>
              <a:rPr lang="en-US" dirty="0" err="1" smtClean="0"/>
              <a:t>mesothelial</a:t>
            </a:r>
            <a:r>
              <a:rPr lang="en-US" dirty="0" smtClean="0"/>
              <a:t> cells sensitizes the cells in such a way which later manifests as endothelial cell damage of valves and </a:t>
            </a:r>
            <a:r>
              <a:rPr lang="en-US" dirty="0" err="1" smtClean="0"/>
              <a:t>mesothelial</a:t>
            </a:r>
            <a:r>
              <a:rPr lang="en-US" dirty="0" smtClean="0"/>
              <a:t> cell damage of joints.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29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713788" cy="630237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sz="4000" b="1" dirty="0" smtClean="0">
                <a:solidFill>
                  <a:srgbClr val="CC0000"/>
                </a:solidFill>
              </a:rPr>
              <a:t>Lancefield’s Serological </a:t>
            </a:r>
            <a:r>
              <a:rPr lang="en-US" sz="4000" b="1" dirty="0">
                <a:solidFill>
                  <a:srgbClr val="CC0000"/>
                </a:solidFill>
              </a:rPr>
              <a:t>Classification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457200" y="1052513"/>
            <a:ext cx="8229600" cy="1584325"/>
            <a:chOff x="2908" y="2461"/>
            <a:chExt cx="4895" cy="1152"/>
          </a:xfrm>
        </p:grpSpPr>
        <p:cxnSp>
          <p:nvCxnSpPr>
            <p:cNvPr id="4100" name="_s4100"/>
            <p:cNvCxnSpPr>
              <a:cxnSpLocks noChangeShapeType="1"/>
              <a:stCxn id="9" idx="0"/>
              <a:endCxn id="3" idx="2"/>
            </p:cNvCxnSpPr>
            <p:nvPr/>
          </p:nvCxnSpPr>
          <p:spPr bwMode="auto">
            <a:xfrm rot="5400000" flipH="1">
              <a:off x="6076" y="2030"/>
              <a:ext cx="576" cy="2015"/>
            </a:xfrm>
            <a:prstGeom prst="bentConnector3">
              <a:avLst>
                <a:gd name="adj1" fmla="val 1252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8" idx="3"/>
              <a:endCxn id="3" idx="2"/>
            </p:cNvCxnSpPr>
            <p:nvPr/>
          </p:nvCxnSpPr>
          <p:spPr bwMode="auto">
            <a:xfrm flipV="1">
              <a:off x="5211" y="2750"/>
              <a:ext cx="145" cy="28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5572" y="2534"/>
              <a:ext cx="576" cy="1008"/>
            </a:xfrm>
            <a:prstGeom prst="bentConnector3">
              <a:avLst>
                <a:gd name="adj1" fmla="val 1252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5069" y="3037"/>
              <a:ext cx="576" cy="1"/>
            </a:xfrm>
            <a:prstGeom prst="bentConnector3">
              <a:avLst>
                <a:gd name="adj1" fmla="val 1252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4" name="_s4104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4565" y="2534"/>
              <a:ext cx="576" cy="1007"/>
            </a:xfrm>
            <a:prstGeom prst="bentConnector3">
              <a:avLst>
                <a:gd name="adj1" fmla="val 1252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5" name="_s4105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4060" y="2030"/>
              <a:ext cx="576" cy="2016"/>
            </a:xfrm>
            <a:prstGeom prst="bentConnector3">
              <a:avLst>
                <a:gd name="adj1" fmla="val 1252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4106"/>
            <p:cNvSpPr>
              <a:spLocks noChangeArrowheads="1"/>
            </p:cNvSpPr>
            <p:nvPr/>
          </p:nvSpPr>
          <p:spPr bwMode="auto">
            <a:xfrm>
              <a:off x="4923" y="246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Streptococci</a:t>
              </a:r>
            </a:p>
          </p:txBody>
        </p:sp>
        <p:sp>
          <p:nvSpPr>
            <p:cNvPr id="4" name="_s4107"/>
            <p:cNvSpPr>
              <a:spLocks noChangeArrowheads="1"/>
            </p:cNvSpPr>
            <p:nvPr/>
          </p:nvSpPr>
          <p:spPr bwMode="auto">
            <a:xfrm>
              <a:off x="2908" y="332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Group 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S. pyogenes</a:t>
              </a:r>
            </a:p>
          </p:txBody>
        </p:sp>
        <p:sp>
          <p:nvSpPr>
            <p:cNvPr id="5" name="_s4108"/>
            <p:cNvSpPr>
              <a:spLocks noChangeArrowheads="1"/>
            </p:cNvSpPr>
            <p:nvPr/>
          </p:nvSpPr>
          <p:spPr bwMode="auto">
            <a:xfrm>
              <a:off x="3916" y="332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Group B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S. agalactiae</a:t>
              </a:r>
            </a:p>
          </p:txBody>
        </p:sp>
        <p:sp>
          <p:nvSpPr>
            <p:cNvPr id="6" name="_s4109"/>
            <p:cNvSpPr>
              <a:spLocks noChangeArrowheads="1"/>
            </p:cNvSpPr>
            <p:nvPr/>
          </p:nvSpPr>
          <p:spPr bwMode="auto">
            <a:xfrm>
              <a:off x="4924" y="332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Group 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S. equisimitis</a:t>
              </a:r>
            </a:p>
          </p:txBody>
        </p:sp>
        <p:sp>
          <p:nvSpPr>
            <p:cNvPr id="7" name="_s4110"/>
            <p:cNvSpPr>
              <a:spLocks noChangeArrowheads="1"/>
            </p:cNvSpPr>
            <p:nvPr/>
          </p:nvSpPr>
          <p:spPr bwMode="auto">
            <a:xfrm>
              <a:off x="5932" y="332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Group 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Enterococcus</a:t>
              </a:r>
            </a:p>
          </p:txBody>
        </p:sp>
        <p:sp>
          <p:nvSpPr>
            <p:cNvPr id="8" name="_s4111"/>
            <p:cNvSpPr>
              <a:spLocks noChangeArrowheads="1"/>
            </p:cNvSpPr>
            <p:nvPr/>
          </p:nvSpPr>
          <p:spPr bwMode="auto">
            <a:xfrm>
              <a:off x="4347" y="289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Lanciefield classification</a:t>
              </a:r>
            </a:p>
          </p:txBody>
        </p:sp>
        <p:sp>
          <p:nvSpPr>
            <p:cNvPr id="9" name="_s4112"/>
            <p:cNvSpPr>
              <a:spLocks noChangeArrowheads="1"/>
            </p:cNvSpPr>
            <p:nvPr/>
          </p:nvSpPr>
          <p:spPr bwMode="auto">
            <a:xfrm>
              <a:off x="6939" y="3325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Other groups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(E-U)</a:t>
              </a:r>
            </a:p>
          </p:txBody>
        </p:sp>
      </p:grpSp>
      <p:sp>
        <p:nvSpPr>
          <p:cNvPr id="317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924175"/>
            <a:ext cx="8640763" cy="3933825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dirty="0"/>
              <a:t>Streptococci classified into many groups </a:t>
            </a:r>
            <a:r>
              <a:rPr lang="en-US" sz="2400" dirty="0" smtClean="0"/>
              <a:t>named A,B,C,…</a:t>
            </a:r>
            <a:endParaRPr lang="en-US" sz="2400" dirty="0"/>
          </a:p>
          <a:p>
            <a:pPr algn="l" rtl="0">
              <a:lnSpc>
                <a:spcPct val="90000"/>
              </a:lnSpc>
            </a:pPr>
            <a:r>
              <a:rPr lang="en-US" sz="2400" dirty="0"/>
              <a:t>One or more species per group</a:t>
            </a:r>
          </a:p>
          <a:p>
            <a:pPr algn="l" rtl="0">
              <a:lnSpc>
                <a:spcPct val="90000"/>
              </a:lnSpc>
            </a:pPr>
            <a:r>
              <a:rPr lang="en-US" sz="2400" dirty="0"/>
              <a:t>Classification based on </a:t>
            </a:r>
            <a:r>
              <a:rPr lang="en-US" sz="2400" dirty="0" smtClean="0"/>
              <a:t>Cell wall </a:t>
            </a:r>
            <a:r>
              <a:rPr lang="en-US" sz="2400" dirty="0"/>
              <a:t>carbohydrate </a:t>
            </a:r>
            <a:r>
              <a:rPr lang="en-US" sz="2400" dirty="0" smtClean="0"/>
              <a:t>antigen.</a:t>
            </a:r>
            <a:endParaRPr lang="en-US" sz="2400" dirty="0"/>
          </a:p>
          <a:p>
            <a:pPr lvl="1" algn="l" rtl="0">
              <a:lnSpc>
                <a:spcPct val="90000"/>
              </a:lnSpc>
            </a:pPr>
            <a:endParaRPr lang="en-IN" sz="2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6288" y="4191000"/>
            <a:ext cx="2089327" cy="244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10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18487" cy="1368425"/>
          </a:xfrm>
          <a:ln>
            <a:solidFill>
              <a:srgbClr val="FFFF00"/>
            </a:solidFill>
          </a:ln>
        </p:spPr>
        <p:txBody>
          <a:bodyPr/>
          <a:lstStyle/>
          <a:p>
            <a:pPr rtl="0"/>
            <a:r>
              <a:rPr lang="en-US" sz="4000" dirty="0">
                <a:solidFill>
                  <a:srgbClr val="CC0000"/>
                </a:solidFill>
              </a:rPr>
              <a:t>Classification of Streptococci Based on </a:t>
            </a:r>
            <a:r>
              <a:rPr lang="en-US" sz="4000" dirty="0" err="1">
                <a:solidFill>
                  <a:srgbClr val="CC0000"/>
                </a:solidFill>
              </a:rPr>
              <a:t>Hemolysis</a:t>
            </a:r>
            <a:r>
              <a:rPr lang="en-US" sz="4000" dirty="0">
                <a:solidFill>
                  <a:srgbClr val="CC0000"/>
                </a:solidFill>
              </a:rPr>
              <a:t> on </a:t>
            </a:r>
            <a:r>
              <a:rPr lang="en-US" sz="4000" dirty="0" smtClean="0">
                <a:solidFill>
                  <a:srgbClr val="CC0000"/>
                </a:solidFill>
              </a:rPr>
              <a:t>Sheep blood </a:t>
            </a:r>
            <a:r>
              <a:rPr lang="en-US" sz="4000" dirty="0">
                <a:solidFill>
                  <a:srgbClr val="CC0000"/>
                </a:solidFill>
              </a:rPr>
              <a:t>Agar</a:t>
            </a: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323850" y="1490663"/>
            <a:ext cx="76327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US" sz="1600" dirty="0" err="1"/>
              <a:t>Hemolysis</a:t>
            </a:r>
            <a:r>
              <a:rPr lang="en-US" sz="1600" dirty="0"/>
              <a:t> on BA</a:t>
            </a:r>
          </a:p>
          <a:p>
            <a:pPr marL="742950" lvl="1" indent="-285750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CC0000"/>
                </a:solidFill>
                <a:sym typeface="Symbol" pitchFamily="18" charset="2"/>
              </a:rPr>
              <a:t>-</a:t>
            </a:r>
            <a:r>
              <a:rPr lang="en-US" dirty="0" err="1">
                <a:solidFill>
                  <a:srgbClr val="CC0000"/>
                </a:solidFill>
                <a:sym typeface="Symbol" pitchFamily="18" charset="2"/>
              </a:rPr>
              <a:t>hemolysis</a:t>
            </a:r>
            <a:endParaRPr lang="en-US" dirty="0">
              <a:solidFill>
                <a:srgbClr val="CC0000"/>
              </a:solidFill>
              <a:sym typeface="Symbol" pitchFamily="18" charset="2"/>
            </a:endParaRP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</a:pPr>
            <a:r>
              <a:rPr lang="en-US" sz="1600" dirty="0">
                <a:sym typeface="Symbol" pitchFamily="18" charset="2"/>
              </a:rPr>
              <a:t>Partial </a:t>
            </a:r>
            <a:r>
              <a:rPr lang="en-US" sz="1600" dirty="0" err="1">
                <a:sym typeface="Symbol" pitchFamily="18" charset="2"/>
              </a:rPr>
              <a:t>hemolysis</a:t>
            </a:r>
            <a:endParaRPr lang="en-US" sz="1600" dirty="0">
              <a:sym typeface="Symbol" pitchFamily="18" charset="2"/>
            </a:endParaRP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</a:pPr>
            <a:r>
              <a:rPr lang="en-US" sz="1600" dirty="0">
                <a:sym typeface="Symbol" pitchFamily="18" charset="2"/>
              </a:rPr>
              <a:t>Green discoloration around the colonies</a:t>
            </a: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</a:pPr>
            <a:r>
              <a:rPr lang="en-US" sz="1600" dirty="0">
                <a:sym typeface="Symbol" pitchFamily="18" charset="2"/>
              </a:rPr>
              <a:t>e.g. non-</a:t>
            </a:r>
            <a:r>
              <a:rPr lang="en-US" sz="1600" dirty="0" err="1">
                <a:sym typeface="Symbol" pitchFamily="18" charset="2"/>
              </a:rPr>
              <a:t>groupable</a:t>
            </a:r>
            <a:r>
              <a:rPr lang="en-US" sz="1600" dirty="0">
                <a:sym typeface="Symbol" pitchFamily="18" charset="2"/>
              </a:rPr>
              <a:t> streptococci (</a:t>
            </a:r>
            <a:r>
              <a:rPr lang="en-US" sz="1600" i="1" dirty="0">
                <a:sym typeface="Symbol" pitchFamily="18" charset="2"/>
              </a:rPr>
              <a:t>S. </a:t>
            </a:r>
            <a:r>
              <a:rPr lang="en-US" sz="1600" i="1" dirty="0" err="1">
                <a:sym typeface="Symbol" pitchFamily="18" charset="2"/>
              </a:rPr>
              <a:t>pneumoniae</a:t>
            </a:r>
            <a:r>
              <a:rPr lang="en-US" sz="1600" dirty="0">
                <a:sym typeface="Symbol" pitchFamily="18" charset="2"/>
              </a:rPr>
              <a:t> &amp; </a:t>
            </a:r>
            <a:r>
              <a:rPr lang="en-US" sz="1600" i="1" dirty="0">
                <a:sym typeface="Symbol" pitchFamily="18" charset="2"/>
              </a:rPr>
              <a:t>S. </a:t>
            </a:r>
            <a:r>
              <a:rPr lang="en-US" sz="1600" i="1" dirty="0" err="1">
                <a:sym typeface="Symbol" pitchFamily="18" charset="2"/>
              </a:rPr>
              <a:t>viridans</a:t>
            </a:r>
            <a:r>
              <a:rPr lang="en-US" sz="1600" dirty="0">
                <a:sym typeface="Symbol" pitchFamily="18" charset="2"/>
              </a:rPr>
              <a:t>)</a:t>
            </a:r>
          </a:p>
          <a:p>
            <a:pPr marL="742950" lvl="1" indent="-285750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CC0000"/>
                </a:solidFill>
                <a:sym typeface="Symbol" pitchFamily="18" charset="2"/>
              </a:rPr>
              <a:t>-</a:t>
            </a:r>
            <a:r>
              <a:rPr lang="en-US" dirty="0" err="1">
                <a:solidFill>
                  <a:srgbClr val="CC0000"/>
                </a:solidFill>
                <a:sym typeface="Symbol" pitchFamily="18" charset="2"/>
              </a:rPr>
              <a:t>hemolysis</a:t>
            </a:r>
            <a:endParaRPr lang="en-US" dirty="0">
              <a:solidFill>
                <a:srgbClr val="CC0000"/>
              </a:solidFill>
              <a:sym typeface="Symbol" pitchFamily="18" charset="2"/>
            </a:endParaRP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</a:pPr>
            <a:r>
              <a:rPr lang="en-US" sz="1600" dirty="0">
                <a:sym typeface="Symbol" pitchFamily="18" charset="2"/>
              </a:rPr>
              <a:t>Complete </a:t>
            </a:r>
            <a:r>
              <a:rPr lang="en-US" sz="1600" dirty="0" err="1">
                <a:sym typeface="Symbol" pitchFamily="18" charset="2"/>
              </a:rPr>
              <a:t>hemolysis</a:t>
            </a:r>
            <a:endParaRPr lang="en-US" sz="1600" dirty="0">
              <a:sym typeface="Symbol" pitchFamily="18" charset="2"/>
            </a:endParaRP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</a:pPr>
            <a:r>
              <a:rPr lang="en-US" sz="1600" dirty="0">
                <a:sym typeface="Symbol" pitchFamily="18" charset="2"/>
              </a:rPr>
              <a:t>Clear zone of </a:t>
            </a:r>
            <a:r>
              <a:rPr lang="en-US" sz="1600" dirty="0" err="1">
                <a:sym typeface="Symbol" pitchFamily="18" charset="2"/>
              </a:rPr>
              <a:t>hemolysis</a:t>
            </a:r>
            <a:r>
              <a:rPr lang="en-US" sz="1600" dirty="0">
                <a:sym typeface="Symbol" pitchFamily="18" charset="2"/>
              </a:rPr>
              <a:t> around the colonies</a:t>
            </a: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</a:pPr>
            <a:r>
              <a:rPr lang="en-US" sz="1600" dirty="0">
                <a:sym typeface="Symbol" pitchFamily="18" charset="2"/>
              </a:rPr>
              <a:t>e.g.</a:t>
            </a:r>
            <a:r>
              <a:rPr lang="en-US" sz="1600" i="1" dirty="0">
                <a:sym typeface="Symbol" pitchFamily="18" charset="2"/>
              </a:rPr>
              <a:t> </a:t>
            </a:r>
            <a:r>
              <a:rPr lang="en-US" sz="1600" dirty="0">
                <a:sym typeface="Symbol" pitchFamily="18" charset="2"/>
              </a:rPr>
              <a:t>Group A &amp; B (</a:t>
            </a:r>
            <a:r>
              <a:rPr lang="en-US" sz="1600" i="1" dirty="0">
                <a:sym typeface="Symbol" pitchFamily="18" charset="2"/>
              </a:rPr>
              <a:t>S. </a:t>
            </a:r>
            <a:r>
              <a:rPr lang="en-US" sz="1600" i="1" dirty="0" err="1">
                <a:sym typeface="Symbol" pitchFamily="18" charset="2"/>
              </a:rPr>
              <a:t>pyogenes</a:t>
            </a:r>
            <a:r>
              <a:rPr lang="en-US" sz="1600" dirty="0">
                <a:sym typeface="Symbol" pitchFamily="18" charset="2"/>
              </a:rPr>
              <a:t> &amp; </a:t>
            </a:r>
            <a:r>
              <a:rPr lang="en-US" sz="1600" i="1" dirty="0">
                <a:sym typeface="Symbol" pitchFamily="18" charset="2"/>
              </a:rPr>
              <a:t>S. </a:t>
            </a:r>
            <a:r>
              <a:rPr lang="en-US" sz="1600" i="1" dirty="0" err="1">
                <a:sym typeface="Symbol" pitchFamily="18" charset="2"/>
              </a:rPr>
              <a:t>agalactiae</a:t>
            </a:r>
            <a:r>
              <a:rPr lang="en-US" sz="1600" dirty="0">
                <a:sym typeface="Symbol" pitchFamily="18" charset="2"/>
              </a:rPr>
              <a:t>)</a:t>
            </a:r>
          </a:p>
          <a:p>
            <a:pPr marL="742950" lvl="1" indent="-285750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CC0000"/>
                </a:solidFill>
                <a:sym typeface="Symbol" pitchFamily="18" charset="2"/>
              </a:rPr>
              <a:t>-</a:t>
            </a:r>
            <a:r>
              <a:rPr lang="en-US" dirty="0" err="1">
                <a:solidFill>
                  <a:srgbClr val="CC0000"/>
                </a:solidFill>
                <a:sym typeface="Symbol" pitchFamily="18" charset="2"/>
              </a:rPr>
              <a:t>hemolysis</a:t>
            </a:r>
            <a:endParaRPr lang="en-US" dirty="0">
              <a:solidFill>
                <a:srgbClr val="CC0000"/>
              </a:solidFill>
              <a:sym typeface="Symbol" pitchFamily="18" charset="2"/>
            </a:endParaRP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</a:pPr>
            <a:r>
              <a:rPr lang="en-US" sz="1600" dirty="0">
                <a:sym typeface="Symbol" pitchFamily="18" charset="2"/>
              </a:rPr>
              <a:t>No </a:t>
            </a:r>
            <a:r>
              <a:rPr lang="en-US" sz="1600" dirty="0" err="1">
                <a:sym typeface="Symbol" pitchFamily="18" charset="2"/>
              </a:rPr>
              <a:t>lysis</a:t>
            </a:r>
            <a:endParaRPr lang="en-US" sz="1600" dirty="0">
              <a:sym typeface="Symbol" pitchFamily="18" charset="2"/>
            </a:endParaRP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</a:pPr>
            <a:r>
              <a:rPr lang="en-US" sz="1600" dirty="0">
                <a:sym typeface="Symbol" pitchFamily="18" charset="2"/>
              </a:rPr>
              <a:t>e.g. Group D (</a:t>
            </a:r>
            <a:r>
              <a:rPr lang="en-US" sz="1600" i="1" dirty="0" err="1">
                <a:sym typeface="Symbol" pitchFamily="18" charset="2"/>
              </a:rPr>
              <a:t>Enterococcus</a:t>
            </a:r>
            <a:r>
              <a:rPr lang="en-US" sz="1600" i="1" dirty="0">
                <a:sym typeface="Symbol" pitchFamily="18" charset="2"/>
              </a:rPr>
              <a:t> </a:t>
            </a:r>
            <a:r>
              <a:rPr lang="en-US" sz="1600" i="1" dirty="0" err="1">
                <a:sym typeface="Symbol" pitchFamily="18" charset="2"/>
              </a:rPr>
              <a:t>spp</a:t>
            </a:r>
            <a:r>
              <a:rPr lang="en-US" sz="1600" dirty="0">
                <a:sym typeface="Symbol" pitchFamily="18" charset="2"/>
              </a:rPr>
              <a:t>)</a:t>
            </a:r>
          </a:p>
        </p:txBody>
      </p:sp>
      <p:pic>
        <p:nvPicPr>
          <p:cNvPr id="5" name="Picture 14" descr="06-12_BloodAgar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792420"/>
            <a:ext cx="4964115" cy="356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5"/>
          <p:cNvSpPr>
            <a:spLocks noChangeShapeType="1"/>
          </p:cNvSpPr>
          <p:nvPr/>
        </p:nvSpPr>
        <p:spPr bwMode="auto">
          <a:xfrm flipH="1" flipV="1">
            <a:off x="1366837" y="1947849"/>
            <a:ext cx="1800225" cy="215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0" y="1738299"/>
            <a:ext cx="1401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ym typeface="Symbol" pitchFamily="18" charset="2"/>
              </a:rPr>
              <a:t>-hemolysis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1437" y="2674924"/>
            <a:ext cx="142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IN" sz="1800">
                <a:sym typeface="Symbol" pitchFamily="18" charset="2"/>
              </a:rPr>
              <a:t></a:t>
            </a:r>
            <a:r>
              <a:rPr lang="en-US" sz="1800">
                <a:sym typeface="Symbol" pitchFamily="18" charset="2"/>
              </a:rPr>
              <a:t>-hemolysis</a:t>
            </a:r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H="1" flipV="1">
            <a:off x="1511300" y="2884474"/>
            <a:ext cx="2520950" cy="714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90487" y="3754424"/>
            <a:ext cx="1370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IN" sz="1800">
                <a:sym typeface="Symbol" pitchFamily="18" charset="2"/>
              </a:rPr>
              <a:t></a:t>
            </a:r>
            <a:r>
              <a:rPr lang="en-US" sz="1800">
                <a:sym typeface="Symbol" pitchFamily="18" charset="2"/>
              </a:rPr>
              <a:t>-hemolysis</a:t>
            </a: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 flipH="1" flipV="1">
            <a:off x="1439862" y="3963974"/>
            <a:ext cx="3455988" cy="714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08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" grpId="0"/>
      <p:bldP spid="6" grpId="0" animBg="1"/>
      <p:bldP spid="7" grpId="0"/>
      <p:bldP spid="8" grpId="0"/>
      <p:bldP spid="9" grpId="0" animBg="1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Thought Process…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Direct infection by Group A Streptococci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Effects of a Streptococcal Toxin especially </a:t>
            </a:r>
            <a:r>
              <a:rPr lang="en-US" dirty="0" err="1" smtClean="0"/>
              <a:t>Streptolysin</a:t>
            </a:r>
            <a:r>
              <a:rPr lang="en-US" dirty="0" smtClean="0"/>
              <a:t> O.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Antigenic mimicry in association with abnormal immune response.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51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A </a:t>
            </a:r>
            <a:r>
              <a:rPr lang="en-US" dirty="0" err="1" smtClean="0"/>
              <a:t>Streptococci:Components</a:t>
            </a:r>
            <a:r>
              <a:rPr lang="en-US" dirty="0" smtClean="0"/>
              <a:t> of Clinical Interest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Capsule: Hyaluronic Acid: Non antigenic, </a:t>
            </a:r>
            <a:r>
              <a:rPr lang="en-US" sz="2000" dirty="0" err="1" smtClean="0"/>
              <a:t>antiphagocytic</a:t>
            </a:r>
            <a:endParaRPr lang="en-US" sz="2000" dirty="0" smtClean="0"/>
          </a:p>
          <a:p>
            <a:r>
              <a:rPr lang="en-US" sz="2000" dirty="0" smtClean="0"/>
              <a:t>Cell Wall: </a:t>
            </a:r>
          </a:p>
          <a:p>
            <a:pPr lvl="1"/>
            <a:r>
              <a:rPr lang="en-US" sz="2000" dirty="0" smtClean="0"/>
              <a:t>Surface Protein:</a:t>
            </a:r>
          </a:p>
          <a:p>
            <a:pPr lvl="2"/>
            <a:r>
              <a:rPr lang="en-US" sz="2000" dirty="0" smtClean="0"/>
              <a:t>M protein: Type Specific Antigen: Virulence factor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 protein</a:t>
            </a:r>
          </a:p>
          <a:p>
            <a:pPr lvl="2"/>
            <a:r>
              <a:rPr lang="en-US" dirty="0" smtClean="0"/>
              <a:t>R protein</a:t>
            </a:r>
            <a:endParaRPr lang="en-US" sz="2000" dirty="0" smtClean="0"/>
          </a:p>
          <a:p>
            <a:pPr lvl="1"/>
            <a:r>
              <a:rPr lang="en-US" sz="2000" dirty="0" smtClean="0"/>
              <a:t>Group A carbohydrate: N acetyl glucosamine+ </a:t>
            </a:r>
            <a:r>
              <a:rPr lang="en-US" sz="2000" dirty="0" err="1" smtClean="0"/>
              <a:t>Rhamnose</a:t>
            </a:r>
            <a:r>
              <a:rPr lang="en-US" sz="2000" dirty="0" smtClean="0"/>
              <a:t>: Group specific antigen</a:t>
            </a:r>
          </a:p>
          <a:p>
            <a:r>
              <a:rPr lang="en-US" sz="2000" dirty="0" err="1" smtClean="0"/>
              <a:t>Mucopeptides</a:t>
            </a:r>
            <a:r>
              <a:rPr lang="en-US" sz="2000" dirty="0" smtClean="0"/>
              <a:t>: common to many </a:t>
            </a:r>
            <a:r>
              <a:rPr lang="en-US" sz="2000" dirty="0" err="1" smtClean="0"/>
              <a:t>bacteriae</a:t>
            </a:r>
            <a:endParaRPr lang="en-US" sz="2000" dirty="0" smtClean="0"/>
          </a:p>
          <a:p>
            <a:pPr lvl="1"/>
            <a:r>
              <a:rPr lang="en-US" sz="2000" dirty="0" smtClean="0"/>
              <a:t>N Acetyl glucosamine</a:t>
            </a:r>
          </a:p>
          <a:p>
            <a:pPr lvl="1"/>
            <a:r>
              <a:rPr lang="en-US" sz="2000" dirty="0" smtClean="0"/>
              <a:t>N Acetyl </a:t>
            </a:r>
            <a:r>
              <a:rPr lang="en-US" sz="2000" dirty="0" err="1" smtClean="0"/>
              <a:t>muramic</a:t>
            </a:r>
            <a:r>
              <a:rPr lang="en-US" sz="2000" dirty="0" smtClean="0"/>
              <a:t> acid</a:t>
            </a:r>
          </a:p>
          <a:p>
            <a:pPr marL="320040" lvl="1" indent="0">
              <a:buNone/>
            </a:pPr>
            <a:endParaRPr lang="en-US" sz="2000" dirty="0" smtClean="0"/>
          </a:p>
          <a:p>
            <a:pPr marL="320040" lvl="1" indent="0">
              <a:buNone/>
            </a:pPr>
            <a:r>
              <a:rPr lang="en-US" sz="2000" dirty="0" smtClean="0"/>
              <a:t>Protoplast(Cytoplasmic membrane)</a:t>
            </a:r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19" t="3959" b="4997"/>
          <a:stretch/>
        </p:blipFill>
        <p:spPr bwMode="auto">
          <a:xfrm>
            <a:off x="5638800" y="4038600"/>
            <a:ext cx="3258856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52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85768"/>
            <a:ext cx="8569325" cy="1143000"/>
          </a:xfrm>
          <a:ln>
            <a:noFill/>
          </a:ln>
        </p:spPr>
        <p:txBody>
          <a:bodyPr/>
          <a:lstStyle/>
          <a:p>
            <a:r>
              <a:rPr lang="en-US" sz="4000" dirty="0" smtClean="0">
                <a:solidFill>
                  <a:srgbClr val="CC0000"/>
                </a:solidFill>
              </a:rPr>
              <a:t>Pathogenic </a:t>
            </a:r>
            <a:r>
              <a:rPr lang="en-US" sz="4000" dirty="0">
                <a:solidFill>
                  <a:srgbClr val="CC0000"/>
                </a:solidFill>
              </a:rPr>
              <a:t>and </a:t>
            </a:r>
            <a:r>
              <a:rPr lang="en-US" sz="4000" dirty="0" smtClean="0">
                <a:solidFill>
                  <a:srgbClr val="CC0000"/>
                </a:solidFill>
              </a:rPr>
              <a:t>Virulence </a:t>
            </a:r>
            <a:r>
              <a:rPr lang="en-US" sz="4000" dirty="0">
                <a:solidFill>
                  <a:srgbClr val="CC0000"/>
                </a:solidFill>
              </a:rPr>
              <a:t>Factors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32"/>
            <a:ext cx="4000496" cy="5257800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/>
              <a:t>Structural components</a:t>
            </a:r>
          </a:p>
          <a:p>
            <a:pPr lvl="1" algn="l" rtl="0">
              <a:lnSpc>
                <a:spcPct val="80000"/>
              </a:lnSpc>
            </a:pPr>
            <a:r>
              <a:rPr lang="en-US" sz="2000" dirty="0"/>
              <a:t>M </a:t>
            </a:r>
            <a:r>
              <a:rPr lang="en-US" sz="2000" dirty="0" smtClean="0"/>
              <a:t>protein </a:t>
            </a:r>
            <a:endParaRPr lang="en-US" sz="2000" dirty="0"/>
          </a:p>
          <a:p>
            <a:pPr lvl="1" algn="l" rtl="0">
              <a:lnSpc>
                <a:spcPct val="80000"/>
              </a:lnSpc>
            </a:pPr>
            <a:r>
              <a:rPr lang="en-US" sz="2000" dirty="0" err="1"/>
              <a:t>Lipoteichoic</a:t>
            </a:r>
            <a:r>
              <a:rPr lang="en-US" sz="2000" dirty="0"/>
              <a:t> </a:t>
            </a:r>
            <a:r>
              <a:rPr lang="en-US" sz="2000" dirty="0" smtClean="0"/>
              <a:t>acid</a:t>
            </a:r>
          </a:p>
          <a:p>
            <a:pPr lvl="1" algn="l" rtl="0">
              <a:lnSpc>
                <a:spcPct val="80000"/>
              </a:lnSpc>
            </a:pPr>
            <a:r>
              <a:rPr lang="en-US" sz="2000" dirty="0" smtClean="0"/>
              <a:t>F </a:t>
            </a:r>
            <a:r>
              <a:rPr lang="en-US" sz="2000" dirty="0"/>
              <a:t>protein </a:t>
            </a:r>
            <a:r>
              <a:rPr lang="en-US" sz="2000" dirty="0" smtClean="0"/>
              <a:t>for cell  adhesion</a:t>
            </a:r>
            <a:endParaRPr lang="en-US" sz="2000" dirty="0"/>
          </a:p>
          <a:p>
            <a:pPr lvl="1" algn="l" rtl="0">
              <a:lnSpc>
                <a:spcPct val="80000"/>
              </a:lnSpc>
            </a:pPr>
            <a:r>
              <a:rPr lang="en-US" sz="2000" dirty="0" err="1"/>
              <a:t>Hyaluronic</a:t>
            </a:r>
            <a:r>
              <a:rPr lang="en-US" sz="2000" dirty="0"/>
              <a:t> acid </a:t>
            </a:r>
            <a:r>
              <a:rPr lang="en-US" sz="2000" dirty="0" smtClean="0"/>
              <a:t>capsule-- </a:t>
            </a:r>
            <a:r>
              <a:rPr lang="en-US" sz="2000" dirty="0"/>
              <a:t>which acts to camouflage the bacteria</a:t>
            </a:r>
          </a:p>
          <a:p>
            <a:pPr algn="l" rtl="0">
              <a:lnSpc>
                <a:spcPct val="80000"/>
              </a:lnSpc>
            </a:pP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b="1" dirty="0" smtClean="0"/>
              <a:t>Enzymes</a:t>
            </a:r>
            <a:r>
              <a:rPr lang="en-US" sz="2400" dirty="0" smtClean="0"/>
              <a:t> (facilitate the spread of bacteria in tissues)</a:t>
            </a:r>
            <a:endParaRPr lang="en-US" sz="2400" dirty="0"/>
          </a:p>
          <a:p>
            <a:pPr lvl="1" algn="l" rtl="0">
              <a:lnSpc>
                <a:spcPct val="80000"/>
              </a:lnSpc>
            </a:pPr>
            <a:r>
              <a:rPr lang="en-US" sz="2000" dirty="0" err="1"/>
              <a:t>Streptokinases</a:t>
            </a:r>
            <a:endParaRPr lang="en-US" sz="2000" dirty="0"/>
          </a:p>
          <a:p>
            <a:pPr lvl="1" algn="l" rtl="0">
              <a:lnSpc>
                <a:spcPct val="80000"/>
              </a:lnSpc>
            </a:pPr>
            <a:r>
              <a:rPr lang="en-US" sz="2000" dirty="0" err="1"/>
              <a:t>Deoxynucleases</a:t>
            </a:r>
            <a:r>
              <a:rPr lang="en-US" sz="2000" dirty="0"/>
              <a:t> </a:t>
            </a:r>
          </a:p>
          <a:p>
            <a:pPr lvl="1" algn="l" rtl="0">
              <a:lnSpc>
                <a:spcPct val="80000"/>
              </a:lnSpc>
            </a:pPr>
            <a:r>
              <a:rPr lang="en-US" sz="2000" dirty="0"/>
              <a:t>C5a peptidase</a:t>
            </a:r>
          </a:p>
          <a:p>
            <a:pPr algn="l" rtl="0">
              <a:lnSpc>
                <a:spcPct val="80000"/>
              </a:lnSpc>
            </a:pP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b="1" dirty="0" err="1" smtClean="0"/>
              <a:t>Pyrogenic</a:t>
            </a:r>
            <a:r>
              <a:rPr lang="en-US" sz="2400" b="1" dirty="0" smtClean="0"/>
              <a:t> toxins</a:t>
            </a:r>
            <a:r>
              <a:rPr lang="en-US" sz="2400" dirty="0" smtClean="0"/>
              <a:t>-- </a:t>
            </a:r>
            <a:r>
              <a:rPr lang="en-US" sz="2400" dirty="0"/>
              <a:t>stimulate macrophages and helper T cells to release cytokines</a:t>
            </a:r>
          </a:p>
          <a:p>
            <a:pPr algn="l" rtl="0">
              <a:lnSpc>
                <a:spcPct val="80000"/>
              </a:lnSpc>
            </a:pPr>
            <a:endParaRPr lang="en-US" sz="2400" b="1" dirty="0" smtClean="0"/>
          </a:p>
          <a:p>
            <a:pPr algn="l" rtl="0">
              <a:lnSpc>
                <a:spcPct val="80000"/>
              </a:lnSpc>
            </a:pPr>
            <a:r>
              <a:rPr lang="en-US" sz="2400" b="1" dirty="0" err="1" smtClean="0"/>
              <a:t>Streptolysins</a:t>
            </a:r>
            <a:endParaRPr lang="en-US" sz="2400" b="1" dirty="0"/>
          </a:p>
          <a:p>
            <a:pPr lvl="1" algn="l" rtl="0">
              <a:lnSpc>
                <a:spcPct val="80000"/>
              </a:lnSpc>
            </a:pPr>
            <a:r>
              <a:rPr lang="en-US" sz="2000" dirty="0" err="1"/>
              <a:t>Streptolysin</a:t>
            </a:r>
            <a:r>
              <a:rPr lang="en-US" sz="2000" dirty="0"/>
              <a:t> O </a:t>
            </a:r>
            <a:r>
              <a:rPr lang="en-US" sz="2000" dirty="0" err="1"/>
              <a:t>lyse</a:t>
            </a:r>
            <a:r>
              <a:rPr lang="en-US" sz="2000" dirty="0"/>
              <a:t> red blood cells, white blood cells, and platelets</a:t>
            </a:r>
          </a:p>
          <a:p>
            <a:pPr lvl="1" algn="l" rtl="0">
              <a:lnSpc>
                <a:spcPct val="80000"/>
              </a:lnSpc>
            </a:pPr>
            <a:r>
              <a:rPr lang="en-US" sz="2000" dirty="0" err="1"/>
              <a:t>Streptolysin</a:t>
            </a:r>
            <a:r>
              <a:rPr lang="en-US" sz="2000" dirty="0"/>
              <a:t> S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5" y="1071546"/>
            <a:ext cx="5191125" cy="5214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228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M protein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3532"/>
            <a:ext cx="4757742" cy="4967302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Major surface antigen </a:t>
            </a:r>
          </a:p>
          <a:p>
            <a:r>
              <a:rPr lang="en-IN" dirty="0" smtClean="0"/>
              <a:t>Major Virulence factor</a:t>
            </a:r>
            <a:endParaRPr lang="en-IN" dirty="0"/>
          </a:p>
          <a:p>
            <a:r>
              <a:rPr lang="en-IN" dirty="0" smtClean="0"/>
              <a:t>Rebecca Lancefield in 1962</a:t>
            </a:r>
          </a:p>
          <a:p>
            <a:r>
              <a:rPr lang="en-IN" dirty="0" smtClean="0"/>
              <a:t>Encoded by ‘</a:t>
            </a:r>
            <a:r>
              <a:rPr lang="en-IN" dirty="0" err="1" smtClean="0"/>
              <a:t>Emm</a:t>
            </a:r>
            <a:r>
              <a:rPr lang="en-IN" dirty="0" smtClean="0"/>
              <a:t>’ gene</a:t>
            </a:r>
          </a:p>
          <a:p>
            <a:r>
              <a:rPr lang="en-IN" dirty="0" smtClean="0"/>
              <a:t>Resistance to phagocytosis – Binds to Serum factor H, Destroying C3 </a:t>
            </a:r>
            <a:r>
              <a:rPr lang="en-IN" dirty="0" err="1" smtClean="0"/>
              <a:t>convertase</a:t>
            </a:r>
            <a:r>
              <a:rPr lang="en-IN" dirty="0" smtClean="0"/>
              <a:t> and preventing </a:t>
            </a:r>
            <a:r>
              <a:rPr lang="en-IN" dirty="0" err="1" smtClean="0"/>
              <a:t>opsonization</a:t>
            </a:r>
            <a:r>
              <a:rPr lang="en-IN" dirty="0" smtClean="0"/>
              <a:t> by C3b.</a:t>
            </a:r>
          </a:p>
          <a:p>
            <a:endParaRPr lang="en-IN" dirty="0" smtClean="0"/>
          </a:p>
          <a:p>
            <a:r>
              <a:rPr lang="en-IN" dirty="0" smtClean="0"/>
              <a:t>Has epitopes causing cross-reactivity with myocardium, synovia, skin &amp; brain.</a:t>
            </a:r>
          </a:p>
          <a:p>
            <a:r>
              <a:rPr lang="en-IN" dirty="0" smtClean="0"/>
              <a:t>&gt; 130 M serotypes of which some are </a:t>
            </a:r>
            <a:r>
              <a:rPr lang="en-IN" dirty="0" err="1" smtClean="0"/>
              <a:t>rheumatogenic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642918"/>
            <a:ext cx="3662976" cy="5572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339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972188" cy="6858000"/>
          </a:xfrm>
        </p:spPr>
        <p:txBody>
          <a:bodyPr>
            <a:normAutofit lnSpcReduction="10000"/>
          </a:bodyPr>
          <a:lstStyle/>
          <a:p>
            <a:r>
              <a:rPr lang="en-IN" b="1" dirty="0" smtClean="0"/>
              <a:t>Alpha helical coiled- </a:t>
            </a:r>
            <a:r>
              <a:rPr lang="en-IN" b="1" dirty="0" err="1" smtClean="0"/>
              <a:t>fibrillar</a:t>
            </a:r>
            <a:r>
              <a:rPr lang="en-IN" b="1" dirty="0" smtClean="0"/>
              <a:t> protein</a:t>
            </a:r>
            <a:r>
              <a:rPr lang="en-IN" dirty="0" smtClean="0"/>
              <a:t>– significant homology in structure &amp; amino acid sequences to </a:t>
            </a:r>
            <a:r>
              <a:rPr lang="en-IN" dirty="0" err="1" smtClean="0"/>
              <a:t>tropomyosin</a:t>
            </a:r>
            <a:r>
              <a:rPr lang="en-IN" dirty="0" smtClean="0"/>
              <a:t>, myosin, keratin, </a:t>
            </a:r>
            <a:r>
              <a:rPr lang="en-IN" dirty="0" err="1" smtClean="0"/>
              <a:t>vimentin</a:t>
            </a:r>
            <a:r>
              <a:rPr lang="en-IN" dirty="0" smtClean="0"/>
              <a:t> &amp; </a:t>
            </a:r>
            <a:r>
              <a:rPr lang="en-IN" dirty="0" err="1" smtClean="0"/>
              <a:t>laminin</a:t>
            </a:r>
            <a:r>
              <a:rPr lang="en-IN" dirty="0" smtClean="0"/>
              <a:t>.</a:t>
            </a:r>
          </a:p>
          <a:p>
            <a:r>
              <a:rPr lang="en-IN" dirty="0" smtClean="0"/>
              <a:t>It has a </a:t>
            </a:r>
            <a:r>
              <a:rPr lang="en-IN" dirty="0" err="1" smtClean="0"/>
              <a:t>hypervariable</a:t>
            </a:r>
            <a:r>
              <a:rPr lang="en-IN" dirty="0" smtClean="0"/>
              <a:t> NH2- terminal and a conserved C-terminal.</a:t>
            </a:r>
          </a:p>
          <a:p>
            <a:r>
              <a:rPr lang="en-IN" dirty="0" smtClean="0"/>
              <a:t>The NH2- terminal is responsible for the formation of </a:t>
            </a:r>
            <a:r>
              <a:rPr lang="en-IN" dirty="0" err="1" smtClean="0"/>
              <a:t>opsono-phagocytic</a:t>
            </a:r>
            <a:r>
              <a:rPr lang="en-IN" dirty="0" smtClean="0"/>
              <a:t> Abs after around 2 weeks of infection.</a:t>
            </a:r>
          </a:p>
          <a:p>
            <a:endParaRPr lang="en-IN" dirty="0" smtClean="0"/>
          </a:p>
          <a:p>
            <a:r>
              <a:rPr lang="en-IN" dirty="0" smtClean="0"/>
              <a:t>The body is divided into A, B and C repeats based on the peptide sequence periodicity.</a:t>
            </a:r>
          </a:p>
          <a:p>
            <a:endParaRPr lang="en-IN" dirty="0" smtClean="0"/>
          </a:p>
          <a:p>
            <a:r>
              <a:rPr lang="en-IN" dirty="0" smtClean="0"/>
              <a:t>The B repeat region is the </a:t>
            </a:r>
            <a:r>
              <a:rPr lang="en-IN" dirty="0" err="1" smtClean="0"/>
              <a:t>immunodominant</a:t>
            </a:r>
            <a:r>
              <a:rPr lang="en-IN" dirty="0" smtClean="0"/>
              <a:t> region and elicit an exaggerated immune response(B cell)– however this is not </a:t>
            </a:r>
            <a:r>
              <a:rPr lang="en-IN" dirty="0" err="1" smtClean="0"/>
              <a:t>opsonic</a:t>
            </a:r>
            <a:r>
              <a:rPr lang="en-IN" dirty="0" smtClean="0"/>
              <a:t>.</a:t>
            </a:r>
          </a:p>
          <a:p>
            <a:endParaRPr lang="en-IN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33130"/>
            <a:ext cx="3286116" cy="6410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433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33130"/>
            <a:ext cx="3286116" cy="6410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71414"/>
            <a:ext cx="57150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b="1" dirty="0" smtClean="0"/>
              <a:t> The C repeat region is considered to have conserved T cell </a:t>
            </a:r>
            <a:r>
              <a:rPr lang="en-IN" sz="2400" b="1" dirty="0" err="1" smtClean="0"/>
              <a:t>epitopes</a:t>
            </a:r>
            <a:r>
              <a:rPr lang="en-IN" sz="2400" b="1" dirty="0" smtClean="0"/>
              <a:t> that also elicit tissue specific immune response   </a:t>
            </a:r>
          </a:p>
          <a:p>
            <a:r>
              <a:rPr lang="en-IN" sz="2400" b="1" dirty="0" smtClean="0"/>
              <a:t>( basis for RF-vaccine research)</a:t>
            </a:r>
            <a:endParaRPr lang="en-IN" sz="2400" b="1" dirty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Based on the conserved C repeat regions Class I &amp; Class II GAS strains are named.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Class I M-type of which belongs the strains 1,3,5,6,14,18,19 and 24 ---that have been associated with RF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The Class II strains have non-reactive M-types.</a:t>
            </a:r>
          </a:p>
          <a:p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The important cross-reactive </a:t>
            </a:r>
            <a:r>
              <a:rPr lang="en-IN" sz="2400" dirty="0" err="1" smtClean="0"/>
              <a:t>epitopes</a:t>
            </a:r>
            <a:r>
              <a:rPr lang="en-IN" sz="2400" dirty="0" smtClean="0"/>
              <a:t> are distributed between the B &amp; C repeats of the M-protein.</a:t>
            </a:r>
          </a:p>
        </p:txBody>
      </p:sp>
    </p:spTree>
    <p:extLst>
      <p:ext uri="{BB962C8B-B14F-4D97-AF65-F5344CB8AC3E}">
        <p14:creationId xmlns:p14="http://schemas.microsoft.com/office/powerpoint/2010/main" xmlns="" val="418455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– What’s so Special…?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Rheumatic fever is a non-</a:t>
            </a:r>
            <a:r>
              <a:rPr lang="en-IN" dirty="0" err="1"/>
              <a:t>suppurative</a:t>
            </a:r>
            <a:r>
              <a:rPr lang="en-IN" dirty="0"/>
              <a:t> complication of Streptococcal infection.</a:t>
            </a:r>
          </a:p>
          <a:p>
            <a:endParaRPr lang="en-IN" dirty="0"/>
          </a:p>
          <a:p>
            <a:r>
              <a:rPr lang="en-IN" dirty="0"/>
              <a:t>Most common cause of acquired cardiac disease in children &amp; young adults</a:t>
            </a:r>
          </a:p>
          <a:p>
            <a:endParaRPr lang="en-IN" dirty="0"/>
          </a:p>
          <a:p>
            <a:r>
              <a:rPr lang="en-IN" i="1" dirty="0" smtClean="0"/>
              <a:t>Rheumatic fever licks at the joints, but bites at the heart.</a:t>
            </a:r>
            <a:endParaRPr lang="en-IN" i="1" dirty="0"/>
          </a:p>
          <a:p>
            <a:pPr marL="0" indent="0">
              <a:buNone/>
            </a:pPr>
            <a:r>
              <a:rPr lang="en-US" dirty="0" smtClean="0"/>
              <a:t>                                              </a:t>
            </a:r>
            <a:r>
              <a:rPr lang="en-US" i="1" dirty="0" smtClean="0"/>
              <a:t>Ernst Charles Lasegue,1884</a:t>
            </a:r>
          </a:p>
          <a:p>
            <a:r>
              <a:rPr lang="en-US" dirty="0" smtClean="0"/>
              <a:t>Now classified as a connective tissue or collagen vascular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54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0"/>
            <a:ext cx="8472518" cy="6572272"/>
          </a:xfrm>
        </p:spPr>
        <p:txBody>
          <a:bodyPr>
            <a:noAutofit/>
          </a:bodyPr>
          <a:lstStyle/>
          <a:p>
            <a:endParaRPr lang="en-IN" sz="2400" dirty="0" smtClean="0"/>
          </a:p>
          <a:p>
            <a:r>
              <a:rPr lang="en-IN" sz="2400" dirty="0" smtClean="0"/>
              <a:t>Cross reactivity of M protein is related to structural as well as sequential homology.</a:t>
            </a:r>
          </a:p>
          <a:p>
            <a:endParaRPr lang="e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dirty="0" err="1" smtClean="0"/>
              <a:t>Antiphagocytic</a:t>
            </a:r>
            <a:r>
              <a:rPr lang="en-IN" sz="2400" dirty="0" smtClean="0"/>
              <a:t> properties are cause by specific inhibitory effects on alternative complement pathway (Factor H affinity mediated inhibition)</a:t>
            </a:r>
          </a:p>
          <a:p>
            <a:endParaRPr lang="en-IN" sz="2400" dirty="0" smtClean="0"/>
          </a:p>
          <a:p>
            <a:r>
              <a:rPr lang="en-IN" sz="2400" dirty="0" smtClean="0"/>
              <a:t>M protein also promote streptococcal adherence.</a:t>
            </a:r>
          </a:p>
          <a:p>
            <a:endParaRPr lang="en-IN" sz="2400" dirty="0" smtClean="0"/>
          </a:p>
          <a:p>
            <a:r>
              <a:rPr lang="en-IN" sz="2400" dirty="0" smtClean="0"/>
              <a:t>M proteins exhibit antigenic variation – causing varying lengths of the amino acid sequence.</a:t>
            </a:r>
          </a:p>
          <a:p>
            <a:r>
              <a:rPr lang="en-IN" sz="2400" dirty="0" smtClean="0"/>
              <a:t>This hampers the formation of specific immunity to counter against reinfection from different strains of GAS.</a:t>
            </a:r>
          </a:p>
          <a:p>
            <a:r>
              <a:rPr lang="en-IN" sz="2400" dirty="0"/>
              <a:t>T</a:t>
            </a:r>
            <a:r>
              <a:rPr lang="en-IN" sz="2400" dirty="0" smtClean="0"/>
              <a:t>his variation in strains have also hampered the development of a vaccine based on M protein.</a:t>
            </a:r>
          </a:p>
          <a:p>
            <a:endParaRPr lang="en-IN" sz="2000" dirty="0" smtClean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10613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Streptococcal </a:t>
            </a:r>
            <a:r>
              <a:rPr lang="en-IN" b="1" dirty="0">
                <a:solidFill>
                  <a:schemeClr val="tx1"/>
                </a:solidFill>
              </a:rPr>
              <a:t>P</a:t>
            </a:r>
            <a:r>
              <a:rPr lang="en-IN" b="1" dirty="0" smtClean="0">
                <a:solidFill>
                  <a:schemeClr val="tx1"/>
                </a:solidFill>
              </a:rPr>
              <a:t>haryngitis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429288"/>
          </a:xfrm>
        </p:spPr>
        <p:txBody>
          <a:bodyPr>
            <a:noAutofit/>
          </a:bodyPr>
          <a:lstStyle/>
          <a:p>
            <a:r>
              <a:rPr lang="en-IN" sz="2400" dirty="0" smtClean="0"/>
              <a:t>~15-20% of </a:t>
            </a:r>
            <a:r>
              <a:rPr lang="en-IN" sz="2400" dirty="0" err="1" smtClean="0"/>
              <a:t>pharyngitis</a:t>
            </a:r>
            <a:r>
              <a:rPr lang="en-IN" sz="2400" dirty="0" smtClean="0"/>
              <a:t> in children 5- 15 years.</a:t>
            </a:r>
          </a:p>
          <a:p>
            <a:r>
              <a:rPr lang="en-IN" sz="2400" dirty="0" smtClean="0"/>
              <a:t>Most common is Group A – ~60% especially in temperate countries</a:t>
            </a:r>
          </a:p>
          <a:p>
            <a:r>
              <a:rPr lang="en-IN" sz="2400" dirty="0" smtClean="0"/>
              <a:t>Group C and G also form a good majority in tropical countries (not related RF)</a:t>
            </a:r>
          </a:p>
          <a:p>
            <a:endParaRPr lang="en-IN" sz="2400" dirty="0" smtClean="0"/>
          </a:p>
          <a:p>
            <a:r>
              <a:rPr lang="en-IN" sz="2400" dirty="0" smtClean="0"/>
              <a:t>Carrier state does not mean infection and is not clinically relevant        ( maybe epidemiologically relevant)</a:t>
            </a:r>
          </a:p>
          <a:p>
            <a:r>
              <a:rPr lang="en-IN" sz="2400" dirty="0" smtClean="0"/>
              <a:t>Infection itself maybe asymptomatic in up to 30-50% cases of RF.</a:t>
            </a:r>
          </a:p>
          <a:p>
            <a:endParaRPr lang="en-IN" sz="2400" b="1" dirty="0" smtClean="0"/>
          </a:p>
          <a:p>
            <a:r>
              <a:rPr lang="en-IN" sz="2400" b="1" dirty="0" smtClean="0"/>
              <a:t>Infection is defined as a rising trend in antibody titres</a:t>
            </a:r>
          </a:p>
          <a:p>
            <a:r>
              <a:rPr lang="en-IN" sz="2400" dirty="0" smtClean="0"/>
              <a:t>Secondary infection is primarily determined by socioeconomic and environmental factors.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18091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Streptococcal Pharyngitis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3403"/>
            <a:ext cx="5029200" cy="5422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833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Streptococcal </a:t>
            </a:r>
            <a:r>
              <a:rPr lang="en-IN" dirty="0">
                <a:solidFill>
                  <a:schemeClr val="tx1"/>
                </a:solidFill>
              </a:rPr>
              <a:t>P</a:t>
            </a:r>
            <a:r>
              <a:rPr lang="en-IN" dirty="0" smtClean="0">
                <a:solidFill>
                  <a:schemeClr val="tx1"/>
                </a:solidFill>
              </a:rPr>
              <a:t>haryngitis (</a:t>
            </a:r>
            <a:r>
              <a:rPr lang="en-IN" dirty="0" err="1" smtClean="0">
                <a:solidFill>
                  <a:schemeClr val="tx1"/>
                </a:solidFill>
              </a:rPr>
              <a:t>contd</a:t>
            </a:r>
            <a:r>
              <a:rPr lang="en-IN" dirty="0" smtClean="0">
                <a:solidFill>
                  <a:schemeClr val="tx1"/>
                </a:solidFill>
              </a:rPr>
              <a:t>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6715172" cy="4052902"/>
          </a:xfrm>
        </p:spPr>
        <p:txBody>
          <a:bodyPr>
            <a:normAutofit/>
          </a:bodyPr>
          <a:lstStyle/>
          <a:p>
            <a:r>
              <a:rPr lang="en-IN" dirty="0" smtClean="0"/>
              <a:t>IP- 2-4 days</a:t>
            </a:r>
          </a:p>
          <a:p>
            <a:r>
              <a:rPr lang="en-IN" dirty="0" smtClean="0"/>
              <a:t>Sudden onset</a:t>
            </a:r>
          </a:p>
          <a:p>
            <a:r>
              <a:rPr lang="en-IN" dirty="0" smtClean="0"/>
              <a:t>Severe </a:t>
            </a:r>
            <a:r>
              <a:rPr lang="en-IN" dirty="0" err="1" smtClean="0"/>
              <a:t>odynophagia</a:t>
            </a:r>
            <a:endParaRPr lang="en-IN" dirty="0" smtClean="0"/>
          </a:p>
          <a:p>
            <a:r>
              <a:rPr lang="en-IN" dirty="0" smtClean="0"/>
              <a:t>Rhinitis, Laryngitis and bronchitis are not features</a:t>
            </a:r>
          </a:p>
          <a:p>
            <a:r>
              <a:rPr lang="en-IN" dirty="0" smtClean="0"/>
              <a:t>Fever, headache, vomiting and abdominal pain</a:t>
            </a:r>
          </a:p>
          <a:p>
            <a:r>
              <a:rPr lang="en-IN" dirty="0" smtClean="0"/>
              <a:t>Penicillin treatment may not alter the</a:t>
            </a:r>
          </a:p>
          <a:p>
            <a:pPr>
              <a:buNone/>
            </a:pPr>
            <a:r>
              <a:rPr lang="en-IN" dirty="0" smtClean="0"/>
              <a:t> duration of illness.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990600"/>
            <a:ext cx="1905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10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Diagnosis of GABHS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haryngitis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 GABHS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Sudden onset sore throat</a:t>
            </a:r>
          </a:p>
          <a:p>
            <a:r>
              <a:rPr lang="en-US" dirty="0" smtClean="0"/>
              <a:t>Pain on swallowing</a:t>
            </a:r>
          </a:p>
          <a:p>
            <a:r>
              <a:rPr lang="en-US" dirty="0" smtClean="0"/>
              <a:t>Fever</a:t>
            </a:r>
          </a:p>
          <a:p>
            <a:r>
              <a:rPr lang="en-US" dirty="0" err="1" smtClean="0"/>
              <a:t>Tonsillo</a:t>
            </a:r>
            <a:r>
              <a:rPr lang="en-US" dirty="0" smtClean="0"/>
              <a:t> pharyngeal exudates</a:t>
            </a:r>
          </a:p>
          <a:p>
            <a:r>
              <a:rPr lang="en-US" dirty="0" smtClean="0"/>
              <a:t>Soft palate </a:t>
            </a:r>
            <a:r>
              <a:rPr lang="en-US" dirty="0" err="1" smtClean="0"/>
              <a:t>petechiae</a:t>
            </a:r>
            <a:endParaRPr lang="en-US" dirty="0" smtClean="0"/>
          </a:p>
          <a:p>
            <a:r>
              <a:rPr lang="en-US" dirty="0" smtClean="0"/>
              <a:t>Red swollen Uvula</a:t>
            </a:r>
          </a:p>
          <a:p>
            <a:r>
              <a:rPr lang="en-US" dirty="0" smtClean="0"/>
              <a:t>Tender anterior cervical nodes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Suggests viral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Conjunctivitis</a:t>
            </a:r>
          </a:p>
          <a:p>
            <a:r>
              <a:rPr lang="en-US" dirty="0" err="1" smtClean="0"/>
              <a:t>Coryza</a:t>
            </a:r>
            <a:endParaRPr lang="en-US" dirty="0" smtClean="0"/>
          </a:p>
          <a:p>
            <a:r>
              <a:rPr lang="en-US" dirty="0" smtClean="0"/>
              <a:t>Hoarseness, cough</a:t>
            </a:r>
          </a:p>
          <a:p>
            <a:r>
              <a:rPr lang="en-US" dirty="0" err="1" smtClean="0"/>
              <a:t>Diarrhoea</a:t>
            </a:r>
            <a:endParaRPr lang="en-US" dirty="0" smtClean="0"/>
          </a:p>
          <a:p>
            <a:r>
              <a:rPr lang="en-US" dirty="0" smtClean="0"/>
              <a:t>Characteristic </a:t>
            </a:r>
            <a:r>
              <a:rPr lang="en-US" dirty="0" err="1" smtClean="0"/>
              <a:t>exanthems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32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RF following GAS pharyngitis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35480"/>
            <a:ext cx="8472518" cy="4922520"/>
          </a:xfrm>
        </p:spPr>
        <p:txBody>
          <a:bodyPr>
            <a:normAutofit/>
          </a:bodyPr>
          <a:lstStyle/>
          <a:p>
            <a:r>
              <a:rPr lang="en-IN" dirty="0" smtClean="0"/>
              <a:t>Latent period of 2- 3 weeks</a:t>
            </a:r>
          </a:p>
          <a:p>
            <a:endParaRPr lang="en-IN" dirty="0" smtClean="0"/>
          </a:p>
          <a:p>
            <a:r>
              <a:rPr lang="en-IN" dirty="0" smtClean="0"/>
              <a:t>0.3-3%  of patients with untreated GAS infection develop acute RF</a:t>
            </a:r>
          </a:p>
          <a:p>
            <a:endParaRPr lang="en-IN" dirty="0" smtClean="0"/>
          </a:p>
          <a:p>
            <a:r>
              <a:rPr lang="en-IN" dirty="0" smtClean="0"/>
              <a:t>-</a:t>
            </a:r>
            <a:r>
              <a:rPr lang="en-IN" b="1" dirty="0" err="1" smtClean="0"/>
              <a:t>Rheumatogenic</a:t>
            </a:r>
            <a:r>
              <a:rPr lang="en-IN" b="1" dirty="0" smtClean="0"/>
              <a:t> M serotypes </a:t>
            </a:r>
            <a:r>
              <a:rPr lang="en-IN" dirty="0" smtClean="0"/>
              <a:t>: 1,3,5,6, 14,18,19, 24, 27,29 </a:t>
            </a:r>
          </a:p>
          <a:p>
            <a:pPr>
              <a:buNone/>
            </a:pPr>
            <a:r>
              <a:rPr lang="en-IN" dirty="0" smtClean="0"/>
              <a:t>( 2, 4, 12, 22 and 28- unlikely to cause RF)</a:t>
            </a:r>
          </a:p>
          <a:p>
            <a:endParaRPr lang="en-IN" dirty="0" smtClean="0"/>
          </a:p>
          <a:p>
            <a:r>
              <a:rPr lang="en-IN" dirty="0" smtClean="0"/>
              <a:t>RF following skin infections with GAS have been reported in the </a:t>
            </a:r>
            <a:r>
              <a:rPr lang="en-IN" dirty="0" err="1" smtClean="0"/>
              <a:t>aborginal</a:t>
            </a:r>
            <a:r>
              <a:rPr lang="en-IN" dirty="0" smtClean="0"/>
              <a:t> tribes of Australia.</a:t>
            </a:r>
          </a:p>
          <a:p>
            <a:pPr>
              <a:buFontTx/>
              <a:buChar char="-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571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5717667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657600"/>
            <a:ext cx="2959100" cy="295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4343400"/>
            <a:ext cx="3442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Environment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0675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Overcrowding</a:t>
            </a:r>
          </a:p>
          <a:p>
            <a:r>
              <a:rPr lang="en-IN" dirty="0"/>
              <a:t>Poverty</a:t>
            </a:r>
          </a:p>
          <a:p>
            <a:r>
              <a:rPr lang="en-IN" dirty="0"/>
              <a:t>Poor nutrition</a:t>
            </a:r>
          </a:p>
          <a:p>
            <a:r>
              <a:rPr lang="en-IN" dirty="0"/>
              <a:t>Poor hygiene</a:t>
            </a:r>
          </a:p>
          <a:p>
            <a:r>
              <a:rPr lang="en-IN" dirty="0"/>
              <a:t>Poor access to health care</a:t>
            </a:r>
          </a:p>
          <a:p>
            <a:r>
              <a:rPr lang="en-IN" dirty="0"/>
              <a:t>Rapid spread</a:t>
            </a:r>
          </a:p>
          <a:p>
            <a:endParaRPr lang="en-IN" dirty="0"/>
          </a:p>
          <a:p>
            <a:r>
              <a:rPr lang="en-IN" dirty="0"/>
              <a:t>Lack of primary prevention</a:t>
            </a:r>
          </a:p>
          <a:p>
            <a:r>
              <a:rPr lang="en-IN" dirty="0"/>
              <a:t>Lack of secondary prevention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38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Changes in E</a:t>
            </a:r>
            <a:r>
              <a:rPr lang="en-IN" b="1" dirty="0" smtClean="0">
                <a:solidFill>
                  <a:schemeClr val="tx1"/>
                </a:solidFill>
              </a:rPr>
              <a:t>nvironmental Factors </a:t>
            </a:r>
            <a:r>
              <a:rPr lang="en-IN" b="1" dirty="0">
                <a:solidFill>
                  <a:schemeClr val="tx1"/>
                </a:solidFill>
              </a:rPr>
              <a:t>with </a:t>
            </a:r>
            <a:r>
              <a:rPr lang="en-IN" b="1" dirty="0" smtClean="0">
                <a:solidFill>
                  <a:schemeClr val="tx1"/>
                </a:solidFill>
              </a:rPr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93247"/>
            <a:ext cx="7887632" cy="4923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469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600" y="1447800"/>
            <a:ext cx="7596000" cy="4572000"/>
          </a:xfrm>
        </p:spPr>
      </p:pic>
    </p:spTree>
    <p:extLst>
      <p:ext uri="{BB962C8B-B14F-4D97-AF65-F5344CB8AC3E}">
        <p14:creationId xmlns:p14="http://schemas.microsoft.com/office/powerpoint/2010/main" xmlns="" val="18889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the Ages…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400" dirty="0"/>
              <a:t>Known to exist as early as the 17</a:t>
            </a:r>
            <a:r>
              <a:rPr lang="en-IN" sz="2400" baseline="30000" dirty="0"/>
              <a:t>th</a:t>
            </a:r>
            <a:r>
              <a:rPr lang="en-IN" sz="2400" dirty="0"/>
              <a:t> century</a:t>
            </a:r>
          </a:p>
          <a:p>
            <a:endParaRPr lang="en-IN" sz="2400" dirty="0" smtClean="0"/>
          </a:p>
          <a:p>
            <a:r>
              <a:rPr lang="en-IN" sz="2400" dirty="0" smtClean="0"/>
              <a:t>Chorea </a:t>
            </a:r>
            <a:r>
              <a:rPr lang="en-IN" sz="2400" dirty="0"/>
              <a:t>was related to arthritis by </a:t>
            </a:r>
            <a:r>
              <a:rPr lang="en-IN" sz="2400" b="1" dirty="0"/>
              <a:t>Sydenham</a:t>
            </a:r>
            <a:r>
              <a:rPr lang="en-IN" sz="2400" dirty="0"/>
              <a:t> in 1600s.</a:t>
            </a:r>
          </a:p>
          <a:p>
            <a:endParaRPr lang="en-US" sz="2400" dirty="0" smtClean="0"/>
          </a:p>
          <a:p>
            <a:r>
              <a:rPr lang="en-US" sz="2400" b="1" dirty="0" err="1" smtClean="0"/>
              <a:t>Vieussens</a:t>
            </a:r>
            <a:r>
              <a:rPr lang="en-US" sz="2400" dirty="0" smtClean="0"/>
              <a:t> - Autopsy </a:t>
            </a:r>
            <a:r>
              <a:rPr lang="en-US" sz="2400" dirty="0"/>
              <a:t>of </a:t>
            </a:r>
            <a:r>
              <a:rPr lang="en-US" sz="2400" dirty="0" err="1" smtClean="0"/>
              <a:t>valvular</a:t>
            </a:r>
            <a:r>
              <a:rPr lang="en-US" sz="2400" dirty="0" smtClean="0"/>
              <a:t> </a:t>
            </a:r>
            <a:r>
              <a:rPr lang="en-US" sz="2400" dirty="0"/>
              <a:t>lesions – </a:t>
            </a:r>
            <a:r>
              <a:rPr lang="en-US" sz="2400" dirty="0" smtClean="0"/>
              <a:t>1715</a:t>
            </a:r>
            <a:endParaRPr lang="en-IN" sz="2400" b="1" dirty="0"/>
          </a:p>
          <a:p>
            <a:endParaRPr lang="en-IN" sz="2400" b="1" dirty="0" smtClean="0">
              <a:solidFill>
                <a:srgbClr val="C00000"/>
              </a:solidFill>
            </a:endParaRPr>
          </a:p>
          <a:p>
            <a:r>
              <a:rPr lang="en-IN" sz="2400" b="1" dirty="0" smtClean="0"/>
              <a:t>Charles </a:t>
            </a:r>
            <a:r>
              <a:rPr lang="en-IN" sz="2400" b="1" dirty="0"/>
              <a:t>Wells (1812)</a:t>
            </a:r>
            <a:r>
              <a:rPr lang="en-IN" sz="2400" dirty="0"/>
              <a:t> – Association of rheumatism  with </a:t>
            </a:r>
            <a:r>
              <a:rPr lang="en-IN" sz="2400" dirty="0" err="1"/>
              <a:t>carditis</a:t>
            </a:r>
            <a:r>
              <a:rPr lang="en-IN" sz="2400" dirty="0"/>
              <a:t> </a:t>
            </a:r>
            <a:endParaRPr lang="en-IN" sz="2400" dirty="0" smtClean="0"/>
          </a:p>
          <a:p>
            <a:pPr marL="0" indent="0">
              <a:buNone/>
            </a:pPr>
            <a:r>
              <a:rPr lang="en-IN" sz="2400" dirty="0" smtClean="0"/>
              <a:t>and </a:t>
            </a:r>
            <a:r>
              <a:rPr lang="en-IN" sz="2400" dirty="0"/>
              <a:t>subcutaneous nodules</a:t>
            </a:r>
          </a:p>
          <a:p>
            <a:endParaRPr lang="en-IN" sz="2400" b="1" dirty="0"/>
          </a:p>
          <a:p>
            <a:r>
              <a:rPr lang="en-IN" sz="2400" b="1" dirty="0"/>
              <a:t>Jean –Baptiste </a:t>
            </a:r>
            <a:r>
              <a:rPr lang="en-IN" sz="2400" b="1" dirty="0" err="1"/>
              <a:t>Bouillaud</a:t>
            </a:r>
            <a:r>
              <a:rPr lang="en-IN" sz="2400" b="1" dirty="0"/>
              <a:t> (1836) </a:t>
            </a:r>
            <a:r>
              <a:rPr lang="en-IN" sz="2400" dirty="0"/>
              <a:t>– 1</a:t>
            </a:r>
            <a:r>
              <a:rPr lang="en-IN" sz="2400" baseline="30000" dirty="0"/>
              <a:t>st</a:t>
            </a:r>
            <a:r>
              <a:rPr lang="en-IN" sz="2400" dirty="0"/>
              <a:t> publication on rheumatic fever (‘Father of rheumatic heart disease’)</a:t>
            </a:r>
          </a:p>
          <a:p>
            <a:endParaRPr lang="en-IN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09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wrong with the Host…?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Cheadle (1889) reported that chance of having RF in an individual with family history of previous RF is 5 times compared to others.</a:t>
            </a:r>
          </a:p>
          <a:p>
            <a:r>
              <a:rPr lang="en-US" dirty="0" smtClean="0"/>
              <a:t>The lifetime cumulative incidence of RF in populations exposed to </a:t>
            </a:r>
            <a:r>
              <a:rPr lang="en-US" dirty="0" err="1" smtClean="0"/>
              <a:t>rheumatogenic</a:t>
            </a:r>
            <a:r>
              <a:rPr lang="en-US" dirty="0" smtClean="0"/>
              <a:t> GAS infections is constant at 3 to 6 % regardless of geography or ethnicity.(</a:t>
            </a:r>
            <a:r>
              <a:rPr lang="en-US" dirty="0" err="1" smtClean="0"/>
              <a:t>Braunwald</a:t>
            </a:r>
            <a:r>
              <a:rPr lang="en-US" dirty="0" smtClean="0"/>
              <a:t>)</a:t>
            </a:r>
          </a:p>
          <a:p>
            <a:r>
              <a:rPr lang="en-IN" dirty="0"/>
              <a:t>A 2011 </a:t>
            </a:r>
            <a:r>
              <a:rPr lang="en-IN" dirty="0" err="1"/>
              <a:t>metanalysis</a:t>
            </a:r>
            <a:r>
              <a:rPr lang="en-IN" dirty="0"/>
              <a:t> that quantitated the genetic susceptibility of RF it was found that the concordance in monozygotic twins was 44% and in dizygotic twins 12% and the overall estimated heritability was 60%</a:t>
            </a:r>
          </a:p>
          <a:p>
            <a:pPr>
              <a:buNone/>
            </a:pPr>
            <a:r>
              <a:rPr lang="en-IN" sz="1800" i="1" dirty="0"/>
              <a:t>(Engel et al. Genetic Susceptibility to Acute Rheumatic Fever: A Systematic Review and Meta-Analysis of Twin Studies. </a:t>
            </a:r>
            <a:r>
              <a:rPr lang="en-IN" sz="1800" i="1" dirty="0" err="1"/>
              <a:t>Plos</a:t>
            </a:r>
            <a:r>
              <a:rPr lang="en-IN" sz="1800" i="1" dirty="0"/>
              <a:t>-one, 2011.)</a:t>
            </a:r>
          </a:p>
          <a:p>
            <a:r>
              <a:rPr lang="en-US" sz="2800" dirty="0" smtClean="0"/>
              <a:t>Risk </a:t>
            </a:r>
            <a:r>
              <a:rPr lang="en-US" sz="2800" dirty="0"/>
              <a:t>of Rheumatic fever is increased 6 times when one twin is affected in Monozygotic twins than in Dizygotic twins.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22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IN" sz="2400" dirty="0" smtClean="0"/>
              <a:t>No conclusive pattern of inheritance could be elucidated.</a:t>
            </a:r>
          </a:p>
          <a:p>
            <a:r>
              <a:rPr lang="en-IN" sz="2400" dirty="0" smtClean="0"/>
              <a:t>HLA-II (</a:t>
            </a:r>
            <a:r>
              <a:rPr lang="en-IN" sz="2400" dirty="0" err="1" smtClean="0"/>
              <a:t>Chr</a:t>
            </a:r>
            <a:r>
              <a:rPr lang="en-IN" sz="2400" dirty="0" smtClean="0"/>
              <a:t> 6) is the gene most associated with RF and development of RHD</a:t>
            </a:r>
          </a:p>
          <a:p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HLA-DR7 </a:t>
            </a:r>
            <a:r>
              <a:rPr lang="en-IN" sz="2400" dirty="0" smtClean="0"/>
              <a:t>mostly associated with progressive valvular lesions in RHD</a:t>
            </a:r>
          </a:p>
          <a:p>
            <a:r>
              <a:rPr lang="en-IN" sz="2400" dirty="0" smtClean="0"/>
              <a:t>HLA-DR53, HLA-DQA, HLA-DR4, HLA-DR9</a:t>
            </a:r>
          </a:p>
          <a:p>
            <a:pPr>
              <a:buNone/>
            </a:pPr>
            <a:r>
              <a:rPr lang="en-IN" sz="2400" dirty="0" smtClean="0"/>
              <a:t>(determines antigen presentation to T-cell receptors)</a:t>
            </a:r>
          </a:p>
          <a:p>
            <a:r>
              <a:rPr lang="en-IN" sz="2400" dirty="0" smtClean="0"/>
              <a:t>TNF alpha and TGF </a:t>
            </a:r>
            <a:r>
              <a:rPr lang="el-GR" sz="2400" dirty="0" smtClean="0">
                <a:latin typeface="Times New Roman"/>
                <a:cs typeface="Times New Roman"/>
              </a:rPr>
              <a:t>β</a:t>
            </a:r>
            <a:endParaRPr lang="en-IN" sz="2400" dirty="0" smtClean="0"/>
          </a:p>
          <a:p>
            <a:r>
              <a:rPr lang="en-IN" sz="2400" dirty="0" smtClean="0"/>
              <a:t>Non HLA B cell antigen D8/17 is associated with increased susceptibility</a:t>
            </a:r>
            <a:endParaRPr lang="e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IN" sz="2000" dirty="0" smtClean="0"/>
          </a:p>
          <a:p>
            <a:endParaRPr lang="en-IN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Genetic susceptibility to RF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/>
          <a:lstStyle/>
          <a:p>
            <a:r>
              <a:rPr lang="en-US" dirty="0" smtClean="0"/>
              <a:t>Components of Adaptive Immune Response</a:t>
            </a:r>
          </a:p>
          <a:p>
            <a:pPr marL="0" indent="0">
              <a:buNone/>
            </a:pPr>
            <a:r>
              <a:rPr lang="en-US" dirty="0" smtClean="0"/>
              <a:t>CTLA 4 in addition to HLA II</a:t>
            </a:r>
          </a:p>
          <a:p>
            <a:r>
              <a:rPr lang="en-US" dirty="0" smtClean="0"/>
              <a:t>Components of Innate Immune Response:</a:t>
            </a:r>
          </a:p>
          <a:p>
            <a:pPr marL="0" indent="0">
              <a:buNone/>
            </a:pPr>
            <a:r>
              <a:rPr lang="en-US" dirty="0" err="1" smtClean="0"/>
              <a:t>Ficolin</a:t>
            </a:r>
            <a:r>
              <a:rPr lang="en-US" dirty="0" smtClean="0"/>
              <a:t> 2</a:t>
            </a:r>
          </a:p>
          <a:p>
            <a:pPr marL="0" indent="0">
              <a:buNone/>
            </a:pPr>
            <a:r>
              <a:rPr lang="en-US" dirty="0" smtClean="0"/>
              <a:t>Mannose binding </a:t>
            </a:r>
            <a:r>
              <a:rPr lang="en-US" dirty="0" err="1" smtClean="0"/>
              <a:t>Lectin</a:t>
            </a:r>
            <a:r>
              <a:rPr lang="en-US" dirty="0" smtClean="0"/>
              <a:t> 2</a:t>
            </a:r>
          </a:p>
          <a:p>
            <a:pPr marL="0" indent="0">
              <a:buNone/>
            </a:pPr>
            <a:r>
              <a:rPr lang="en-US" dirty="0" smtClean="0"/>
              <a:t>Receptor for Fc Fragments of </a:t>
            </a:r>
            <a:r>
              <a:rPr lang="en-US" dirty="0" err="1" smtClean="0"/>
              <a:t>IgG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Toll Like Receptor 2</a:t>
            </a:r>
          </a:p>
          <a:p>
            <a:r>
              <a:rPr lang="en-US" dirty="0" smtClean="0"/>
              <a:t>Cytokine Genes</a:t>
            </a:r>
          </a:p>
          <a:p>
            <a:pPr marL="0" indent="0">
              <a:buNone/>
            </a:pPr>
            <a:r>
              <a:rPr lang="en-US" dirty="0" smtClean="0"/>
              <a:t>TNF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 and TGF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, IL 1 receptor A, IL – 10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 cell </a:t>
            </a:r>
            <a:r>
              <a:rPr lang="en-US" dirty="0" err="1" smtClean="0">
                <a:latin typeface="Times New Roman"/>
                <a:cs typeface="Times New Roman"/>
              </a:rPr>
              <a:t>alloantigens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85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1"/>
                </a:solidFill>
              </a:rPr>
              <a:t>HOST RESPONSE - 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The exact immune reaction that occurs to a preceding GAS infection is yet to be elucidated.</a:t>
            </a:r>
          </a:p>
          <a:p>
            <a:r>
              <a:rPr lang="en-IN" dirty="0"/>
              <a:t>However there have been several postulates of which “MOLECULAR MIMICRY” is presently considered to be involved.</a:t>
            </a:r>
          </a:p>
          <a:p>
            <a:endParaRPr lang="en-IN" dirty="0"/>
          </a:p>
          <a:p>
            <a:r>
              <a:rPr lang="en-IN" dirty="0" err="1"/>
              <a:t>Stollerman</a:t>
            </a:r>
            <a:r>
              <a:rPr lang="en-IN" dirty="0"/>
              <a:t> et al (1960) 1</a:t>
            </a:r>
            <a:r>
              <a:rPr lang="en-IN" baseline="30000" dirty="0"/>
              <a:t>st</a:t>
            </a:r>
            <a:r>
              <a:rPr lang="en-IN" dirty="0"/>
              <a:t> noted the relation between RF and certain </a:t>
            </a:r>
            <a:r>
              <a:rPr lang="en-IN" dirty="0" err="1"/>
              <a:t>rheumatogenic</a:t>
            </a:r>
            <a:r>
              <a:rPr lang="en-IN" dirty="0"/>
              <a:t> M-type strains of GAS infection.</a:t>
            </a:r>
          </a:p>
          <a:p>
            <a:endParaRPr lang="en-IN" dirty="0"/>
          </a:p>
          <a:p>
            <a:r>
              <a:rPr lang="en-IN" dirty="0"/>
              <a:t>Kaplan et al(1965) was the first to postulate molecular mimicry as the cause of RF by demonstrating  </a:t>
            </a:r>
            <a:r>
              <a:rPr lang="en-IN" dirty="0" err="1"/>
              <a:t>Igs</a:t>
            </a:r>
            <a:r>
              <a:rPr lang="en-IN" dirty="0"/>
              <a:t> and complement bound to cardiac tissue (in the absence of bacteria)  following streptococcal infection.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0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1"/>
                </a:solidFill>
              </a:rPr>
              <a:t>MOLECULAR MIMICRY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/>
              <a:t>Sharing of epitopes between host tissue and bacterial antigens”</a:t>
            </a:r>
          </a:p>
          <a:p>
            <a:pPr>
              <a:buNone/>
            </a:pPr>
            <a:r>
              <a:rPr lang="en-IN" sz="2800" b="1" u="sng" dirty="0"/>
              <a:t>- Antibody (B cell) mediated:</a:t>
            </a:r>
          </a:p>
          <a:p>
            <a:pPr>
              <a:buNone/>
            </a:pPr>
            <a:r>
              <a:rPr lang="en-IN" sz="2800" dirty="0"/>
              <a:t>1) Recognition of </a:t>
            </a:r>
            <a:r>
              <a:rPr lang="en-IN" sz="2800" dirty="0" err="1"/>
              <a:t>aminoacid</a:t>
            </a:r>
            <a:r>
              <a:rPr lang="en-IN" sz="2800" dirty="0"/>
              <a:t> sequences</a:t>
            </a:r>
          </a:p>
          <a:p>
            <a:pPr>
              <a:buNone/>
            </a:pPr>
            <a:r>
              <a:rPr lang="en-IN" sz="2800" dirty="0"/>
              <a:t>2) Recognition of homologous non-identical </a:t>
            </a:r>
            <a:r>
              <a:rPr lang="en-IN" sz="2800" dirty="0" smtClean="0"/>
              <a:t>amino acid sequences</a:t>
            </a:r>
            <a:endParaRPr lang="en-IN" sz="2800" dirty="0"/>
          </a:p>
          <a:p>
            <a:pPr>
              <a:buNone/>
            </a:pPr>
            <a:r>
              <a:rPr lang="en-IN" sz="2800" dirty="0"/>
              <a:t>3) Recognition of epitopes on different molecules</a:t>
            </a:r>
          </a:p>
          <a:p>
            <a:pPr>
              <a:buNone/>
            </a:pPr>
            <a:endParaRPr lang="en-IN" sz="2800" b="1" u="sng" dirty="0"/>
          </a:p>
          <a:p>
            <a:pPr>
              <a:buNone/>
            </a:pPr>
            <a:r>
              <a:rPr lang="en-IN" sz="2800" b="1" u="sng" dirty="0"/>
              <a:t>- Cell mediated (T cell) : </a:t>
            </a:r>
          </a:p>
          <a:p>
            <a:pPr marL="514350" indent="-514350">
              <a:buNone/>
            </a:pPr>
            <a:r>
              <a:rPr lang="en-IN" sz="2800" dirty="0"/>
              <a:t>1) By antigen presentation to TCR </a:t>
            </a:r>
          </a:p>
          <a:p>
            <a:pPr marL="514350" indent="-514350">
              <a:buNone/>
            </a:pPr>
            <a:r>
              <a:rPr lang="en-IN" sz="2800" dirty="0"/>
              <a:t>2) Epitope spreading (</a:t>
            </a:r>
            <a:r>
              <a:rPr lang="en-IN" sz="2800" dirty="0" err="1"/>
              <a:t>i.e</a:t>
            </a:r>
            <a:r>
              <a:rPr lang="en-IN" sz="2800" dirty="0"/>
              <a:t> T cells recognize epitopes in other proteins with equal or more priority than the original bacterial epitope)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0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Antibody Mediated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IN" sz="2800" dirty="0"/>
              <a:t>Antibodies and complement mediated injury were conclusively demonstrated in cardiac tissues by 1970.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/>
              <a:t>Earlier studies pointed towards ?M protein and group A carbohydrate (N-acetyl glucosamine) as the antigens.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Preliminary </a:t>
            </a:r>
            <a:r>
              <a:rPr lang="en-IN" sz="2800" dirty="0"/>
              <a:t>studies using monoclonal Abs suggested ? myosin as  the dominant </a:t>
            </a:r>
            <a:r>
              <a:rPr lang="en-IN" sz="2800" dirty="0" err="1"/>
              <a:t>autoantigen</a:t>
            </a:r>
            <a:r>
              <a:rPr lang="en-IN" sz="2800" dirty="0"/>
              <a:t>.</a:t>
            </a:r>
          </a:p>
          <a:p>
            <a:pPr>
              <a:buFont typeface="Wingdings" pitchFamily="2" charset="2"/>
              <a:buChar char="§"/>
            </a:pPr>
            <a:endParaRPr lang="en-IN" sz="2800" dirty="0"/>
          </a:p>
          <a:p>
            <a:pPr>
              <a:buFont typeface="Wingdings" pitchFamily="2" charset="2"/>
              <a:buChar char="§"/>
            </a:pPr>
            <a:r>
              <a:rPr lang="en-IN" sz="2800" dirty="0"/>
              <a:t>Other </a:t>
            </a:r>
            <a:r>
              <a:rPr lang="en-IN" sz="2800" dirty="0" err="1"/>
              <a:t>autoantigens</a:t>
            </a:r>
            <a:r>
              <a:rPr lang="en-IN" sz="2800" dirty="0"/>
              <a:t> against which mimicry was identified were </a:t>
            </a:r>
            <a:r>
              <a:rPr lang="en-IN" sz="2800" dirty="0" err="1"/>
              <a:t>vimentin</a:t>
            </a:r>
            <a:r>
              <a:rPr lang="en-IN" sz="2800" dirty="0"/>
              <a:t>, </a:t>
            </a:r>
            <a:r>
              <a:rPr lang="en-IN" sz="2800" dirty="0" err="1"/>
              <a:t>tropomyosin</a:t>
            </a:r>
            <a:r>
              <a:rPr lang="en-IN" sz="2800" dirty="0"/>
              <a:t>, keratin and </a:t>
            </a:r>
            <a:r>
              <a:rPr lang="en-IN" sz="2800" dirty="0" err="1"/>
              <a:t>laminin</a:t>
            </a:r>
            <a:r>
              <a:rPr lang="en-IN" sz="2800" dirty="0"/>
              <a:t>.</a:t>
            </a:r>
          </a:p>
          <a:p>
            <a:pPr>
              <a:buNone/>
            </a:pPr>
            <a:r>
              <a:rPr lang="en-IN" dirty="0"/>
              <a:t>(</a:t>
            </a:r>
            <a:r>
              <a:rPr lang="en-IN" dirty="0" err="1" smtClean="0"/>
              <a:t>Laminin</a:t>
            </a:r>
            <a:r>
              <a:rPr lang="en-IN" dirty="0" smtClean="0"/>
              <a:t> is secreted </a:t>
            </a:r>
            <a:r>
              <a:rPr lang="en-IN" dirty="0"/>
              <a:t>by endothelial cells and lines the heart valves)</a:t>
            </a:r>
          </a:p>
          <a:p>
            <a:r>
              <a:rPr lang="en-IN" sz="2800" dirty="0" err="1" smtClean="0"/>
              <a:t>Gln</a:t>
            </a:r>
            <a:r>
              <a:rPr lang="en-IN" sz="2800" dirty="0" smtClean="0"/>
              <a:t>-Lys-</a:t>
            </a:r>
            <a:r>
              <a:rPr lang="en-IN" sz="2800" dirty="0" err="1" smtClean="0"/>
              <a:t>Ser</a:t>
            </a:r>
            <a:r>
              <a:rPr lang="en-IN" sz="2800" dirty="0" smtClean="0"/>
              <a:t>-Lys-</a:t>
            </a:r>
            <a:r>
              <a:rPr lang="en-IN" sz="2800" dirty="0" err="1" smtClean="0"/>
              <a:t>Gln</a:t>
            </a:r>
            <a:r>
              <a:rPr lang="en-IN" sz="2800" dirty="0" smtClean="0"/>
              <a:t> </a:t>
            </a:r>
            <a:r>
              <a:rPr lang="en-IN" sz="2800" dirty="0"/>
              <a:t>was identified as an epitope on the M protein which cross reacted with Abs in the sera.</a:t>
            </a:r>
          </a:p>
          <a:p>
            <a:endParaRPr lang="en-IN" sz="2800" dirty="0"/>
          </a:p>
          <a:p>
            <a:pPr>
              <a:buFont typeface="Wingdings" pitchFamily="2" charset="2"/>
              <a:buChar char="§"/>
            </a:pPr>
            <a:r>
              <a:rPr lang="en-I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mediated injury is presumed as the initiator of cardiac injury.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53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 A carbohydrate N acetyl Beta D Glucosamine(</a:t>
            </a:r>
            <a:r>
              <a:rPr lang="en-US" dirty="0" err="1" smtClean="0"/>
              <a:t>GlcNAc</a:t>
            </a:r>
            <a:r>
              <a:rPr lang="en-US" dirty="0" smtClean="0"/>
              <a:t>)</a:t>
            </a:r>
          </a:p>
          <a:p>
            <a:r>
              <a:rPr lang="en-US" dirty="0" smtClean="0"/>
              <a:t>T cells cross react with Streptococcal </a:t>
            </a:r>
            <a:r>
              <a:rPr lang="en-US" dirty="0"/>
              <a:t>M </a:t>
            </a:r>
            <a:r>
              <a:rPr lang="en-US" dirty="0" smtClean="0"/>
              <a:t>protein </a:t>
            </a:r>
          </a:p>
          <a:p>
            <a:r>
              <a:rPr lang="en-US" dirty="0" err="1" smtClean="0"/>
              <a:t>Sydenhams</a:t>
            </a:r>
            <a:r>
              <a:rPr lang="en-US" dirty="0" smtClean="0"/>
              <a:t> chorea : </a:t>
            </a:r>
            <a:r>
              <a:rPr lang="en-US" dirty="0" err="1" smtClean="0"/>
              <a:t>GlcNAc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Laminin</a:t>
            </a:r>
            <a:r>
              <a:rPr lang="en-US" dirty="0" smtClean="0"/>
              <a:t> and laminar basement membrane of valves</a:t>
            </a:r>
          </a:p>
          <a:p>
            <a:r>
              <a:rPr lang="en-US" dirty="0" smtClean="0"/>
              <a:t>And Cardiac Myosin</a:t>
            </a:r>
          </a:p>
          <a:p>
            <a:endParaRPr lang="en-US" dirty="0" smtClean="0"/>
          </a:p>
          <a:p>
            <a:r>
              <a:rPr lang="en-US" dirty="0" err="1" smtClean="0"/>
              <a:t>Sydenhams</a:t>
            </a:r>
            <a:r>
              <a:rPr lang="en-US" dirty="0" smtClean="0"/>
              <a:t> Chorea – </a:t>
            </a:r>
          </a:p>
          <a:p>
            <a:pPr marL="0" indent="0">
              <a:buNone/>
            </a:pPr>
            <a:r>
              <a:rPr lang="en-US" dirty="0" smtClean="0"/>
              <a:t>Dopamine receptors, </a:t>
            </a:r>
            <a:r>
              <a:rPr lang="en-US" dirty="0" err="1" smtClean="0"/>
              <a:t>Gangliosides</a:t>
            </a:r>
            <a:r>
              <a:rPr lang="en-US" dirty="0" smtClean="0"/>
              <a:t>, Tubulin in neuronal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38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 Cell Mediated Injury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sz="2800" dirty="0"/>
              <a:t>Involves T cell mediated ‘mimicry’ and epitope spreading.</a:t>
            </a:r>
          </a:p>
          <a:p>
            <a:endParaRPr lang="en-IN" sz="2800" dirty="0"/>
          </a:p>
          <a:p>
            <a:r>
              <a:rPr lang="en-IN" sz="2800" dirty="0" err="1"/>
              <a:t>Ab</a:t>
            </a:r>
            <a:r>
              <a:rPr lang="en-IN" sz="2800" dirty="0"/>
              <a:t> s also activate T cells which in turn initiate inflammatory response .</a:t>
            </a:r>
          </a:p>
          <a:p>
            <a:r>
              <a:rPr lang="en-IN" sz="2800" b="1" dirty="0"/>
              <a:t>Recent studies show that T cells specifically recognize an epitope on the M protein - </a:t>
            </a:r>
            <a:r>
              <a:rPr lang="en-IN" sz="2800" b="1" dirty="0">
                <a:solidFill>
                  <a:srgbClr val="FF0000"/>
                </a:solidFill>
              </a:rPr>
              <a:t>M5(81-96) epitope</a:t>
            </a:r>
            <a:r>
              <a:rPr lang="en-IN" sz="2800" b="1" dirty="0"/>
              <a:t> presented to the TCR by HLADR53.</a:t>
            </a:r>
          </a:p>
          <a:p>
            <a:endParaRPr lang="en-IN" sz="2800" dirty="0"/>
          </a:p>
          <a:p>
            <a:r>
              <a:rPr lang="en-IN" sz="2800" dirty="0"/>
              <a:t>Typically a TH1 response is initiated.</a:t>
            </a:r>
            <a:endParaRPr lang="en-IN" sz="2800" b="1" dirty="0"/>
          </a:p>
          <a:p>
            <a:endParaRPr lang="en-IN" sz="2800" dirty="0"/>
          </a:p>
          <a:p>
            <a:r>
              <a:rPr lang="en-IN" sz="2800" dirty="0"/>
              <a:t>They produce the cytokines - IFN-gamma, IL-1 and TNF-alpha in valves, pericardium and myocardium.</a:t>
            </a:r>
          </a:p>
          <a:p>
            <a:endParaRPr lang="en-IN" sz="2800" dirty="0"/>
          </a:p>
          <a:p>
            <a:r>
              <a:rPr lang="en-IN" sz="2800" b="1" dirty="0"/>
              <a:t>IL4 ( an immune-regulator cytokine) is found in only small quantities in rheumatic </a:t>
            </a:r>
            <a:r>
              <a:rPr lang="en-IN" sz="2800" b="1" dirty="0" err="1"/>
              <a:t>valvulitis</a:t>
            </a:r>
            <a:r>
              <a:rPr lang="en-IN" sz="2800" b="1" dirty="0"/>
              <a:t> explaining the persistence and perpetuation of valvular inflammation..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54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err="1">
                <a:solidFill>
                  <a:schemeClr val="tx1"/>
                </a:solidFill>
              </a:rPr>
              <a:t>Immunopathogenesis</a:t>
            </a:r>
            <a:r>
              <a:rPr lang="en-IN" b="1" dirty="0">
                <a:solidFill>
                  <a:schemeClr val="tx1"/>
                </a:solidFill>
              </a:rPr>
              <a:t> of </a:t>
            </a:r>
            <a:r>
              <a:rPr lang="en-IN" b="1" dirty="0" smtClean="0">
                <a:solidFill>
                  <a:schemeClr val="tx1"/>
                </a:solidFill>
              </a:rPr>
              <a:t>Rheumatic </a:t>
            </a:r>
            <a:r>
              <a:rPr lang="en-IN" b="1" dirty="0" err="1">
                <a:solidFill>
                  <a:schemeClr val="tx1"/>
                </a:solidFill>
              </a:rPr>
              <a:t>V</a:t>
            </a:r>
            <a:r>
              <a:rPr lang="en-IN" b="1" dirty="0" err="1" smtClean="0">
                <a:solidFill>
                  <a:schemeClr val="tx1"/>
                </a:solidFill>
              </a:rPr>
              <a:t>alvulitis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sz="2800" dirty="0" smtClean="0"/>
              <a:t>Auto-Abs </a:t>
            </a:r>
            <a:r>
              <a:rPr lang="en-IN" sz="2800" dirty="0"/>
              <a:t>home in, damage and inflame the valve endothelium (? </a:t>
            </a:r>
            <a:r>
              <a:rPr lang="en-IN" sz="2800" dirty="0" err="1"/>
              <a:t>Laminin</a:t>
            </a:r>
            <a:r>
              <a:rPr lang="en-IN" sz="2800" dirty="0"/>
              <a:t>)</a:t>
            </a:r>
          </a:p>
          <a:p>
            <a:pPr>
              <a:buNone/>
            </a:pPr>
            <a:endParaRPr lang="en-IN" sz="2800" dirty="0"/>
          </a:p>
          <a:p>
            <a:pPr>
              <a:buNone/>
            </a:pPr>
            <a:r>
              <a:rPr lang="en-IN" sz="2800" dirty="0"/>
              <a:t>Complement mediated injury takes over </a:t>
            </a:r>
          </a:p>
          <a:p>
            <a:pPr>
              <a:buNone/>
            </a:pPr>
            <a:endParaRPr lang="en-IN" sz="2800" dirty="0"/>
          </a:p>
          <a:p>
            <a:pPr>
              <a:buNone/>
            </a:pPr>
            <a:r>
              <a:rPr lang="en-IN" sz="2800" dirty="0" err="1"/>
              <a:t>Upregulation</a:t>
            </a:r>
            <a:r>
              <a:rPr lang="en-IN" sz="2800" dirty="0"/>
              <a:t> of VCAM-1 occurs on endothelial surface</a:t>
            </a:r>
          </a:p>
          <a:p>
            <a:pPr>
              <a:buNone/>
            </a:pPr>
            <a:endParaRPr lang="en-IN" sz="2800" dirty="0"/>
          </a:p>
          <a:p>
            <a:pPr>
              <a:buNone/>
            </a:pPr>
            <a:r>
              <a:rPr lang="en-IN" sz="2800" dirty="0"/>
              <a:t>T cell mediated extensive injury and tissue infiltration via VCAM-1</a:t>
            </a:r>
          </a:p>
          <a:p>
            <a:pPr>
              <a:buNone/>
            </a:pPr>
            <a:r>
              <a:rPr lang="en-IN" sz="2800" dirty="0"/>
              <a:t> (Epitope spreading – </a:t>
            </a:r>
            <a:r>
              <a:rPr lang="en-IN" sz="2800" dirty="0" err="1"/>
              <a:t>vimentin</a:t>
            </a:r>
            <a:r>
              <a:rPr lang="en-IN" sz="2800" dirty="0"/>
              <a:t>, </a:t>
            </a:r>
            <a:r>
              <a:rPr lang="en-IN" sz="2800" dirty="0" smtClean="0"/>
              <a:t>myosin)</a:t>
            </a:r>
            <a:endParaRPr lang="en-IN" sz="2800" dirty="0"/>
          </a:p>
          <a:p>
            <a:pPr>
              <a:buNone/>
            </a:pPr>
            <a:endParaRPr lang="en-IN" sz="2800" dirty="0"/>
          </a:p>
          <a:p>
            <a:pPr>
              <a:buNone/>
            </a:pPr>
            <a:r>
              <a:rPr lang="en-IN" sz="2800" dirty="0"/>
              <a:t>CD4+ TH1 mediated granulomatous inflammation</a:t>
            </a:r>
          </a:p>
          <a:p>
            <a:pPr>
              <a:buNone/>
            </a:pPr>
            <a:endParaRPr lang="en-IN" sz="2800" dirty="0"/>
          </a:p>
          <a:p>
            <a:pPr>
              <a:buNone/>
            </a:pPr>
            <a:r>
              <a:rPr lang="en-IN" sz="2800" dirty="0"/>
              <a:t>IFN gamma and TNF alpha mediated fibrosis, Low IL4 production</a:t>
            </a:r>
          </a:p>
          <a:p>
            <a:pPr>
              <a:buNone/>
            </a:pPr>
            <a:endParaRPr lang="en-IN" sz="2800" dirty="0"/>
          </a:p>
          <a:p>
            <a:pPr>
              <a:buNone/>
            </a:pPr>
            <a:r>
              <a:rPr lang="en-IN" sz="2800" dirty="0"/>
              <a:t>Neovascularization, persistence of inflammation &amp; scarring </a:t>
            </a:r>
            <a:endParaRPr lang="en-IN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75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Rheumatic </a:t>
            </a:r>
            <a:r>
              <a:rPr lang="en-IN" b="1" dirty="0" err="1">
                <a:solidFill>
                  <a:schemeClr val="tx1"/>
                </a:solidFill>
              </a:rPr>
              <a:t>V</a:t>
            </a:r>
            <a:r>
              <a:rPr lang="en-IN" b="1" dirty="0" err="1" smtClean="0">
                <a:solidFill>
                  <a:schemeClr val="tx1"/>
                </a:solidFill>
              </a:rPr>
              <a:t>alvulitis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371" y="1569948"/>
            <a:ext cx="8332033" cy="4912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843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Jean-Baptiste </a:t>
            </a:r>
            <a:r>
              <a:rPr lang="en-IN" b="1" dirty="0" err="1" smtClean="0">
                <a:solidFill>
                  <a:srgbClr val="C00000"/>
                </a:solidFill>
              </a:rPr>
              <a:t>Bouillaud</a:t>
            </a:r>
            <a:r>
              <a:rPr lang="en-IN" b="1" dirty="0" smtClean="0">
                <a:solidFill>
                  <a:srgbClr val="C00000"/>
                </a:solidFill>
              </a:rPr>
              <a:t/>
            </a:r>
            <a:br>
              <a:rPr lang="en-IN" b="1" dirty="0" smtClean="0">
                <a:solidFill>
                  <a:srgbClr val="C00000"/>
                </a:solidFill>
              </a:rPr>
            </a:br>
            <a:r>
              <a:rPr lang="en-IN" dirty="0"/>
              <a:t>Father of </a:t>
            </a:r>
            <a:r>
              <a:rPr lang="en-IN" dirty="0" smtClean="0"/>
              <a:t>Rheumatic Heart Disease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66108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43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A possible mechanism that may contribute to the systemic inflammation.</a:t>
            </a:r>
          </a:p>
          <a:p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They are glycoproteins found on bacterial cell wall that promote the binding of MHC Class II with TCRs  thus inciting T-cell activation and release of </a:t>
            </a:r>
            <a:r>
              <a:rPr lang="en-IN" dirty="0" err="1" smtClean="0"/>
              <a:t>cytotoxins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Streptococcal </a:t>
            </a:r>
            <a:r>
              <a:rPr lang="en-IN" dirty="0" err="1" smtClean="0"/>
              <a:t>pyrogen</a:t>
            </a:r>
            <a:r>
              <a:rPr lang="en-IN" dirty="0" smtClean="0"/>
              <a:t> </a:t>
            </a:r>
            <a:r>
              <a:rPr lang="en-IN" dirty="0" err="1" smtClean="0"/>
              <a:t>exotoxin</a:t>
            </a:r>
            <a:r>
              <a:rPr lang="en-IN" dirty="0" smtClean="0"/>
              <a:t>– a possible culprit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May explain the systemic inflammatory changes</a:t>
            </a:r>
          </a:p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             SUPERANTIGENS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2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A</a:t>
            </a:r>
            <a:r>
              <a:rPr lang="en-IN" dirty="0" smtClean="0"/>
              <a:t>n M protein N-terminal domain has been noted to bind to the CB3 region of Collagen type IV.</a:t>
            </a:r>
          </a:p>
          <a:p>
            <a:endParaRPr lang="en-IN" dirty="0" smtClean="0"/>
          </a:p>
          <a:p>
            <a:r>
              <a:rPr lang="en-IN" dirty="0" smtClean="0"/>
              <a:t>This seems to direct an antibody and immune response against collagen and surrounding ground tissue.</a:t>
            </a:r>
          </a:p>
          <a:p>
            <a:endParaRPr lang="en-IN" dirty="0" smtClean="0"/>
          </a:p>
          <a:p>
            <a:r>
              <a:rPr lang="en-IN" dirty="0" smtClean="0"/>
              <a:t>These Abs do not bind to the M protein thus refuting the “Molecular Mimicry” theory</a:t>
            </a:r>
          </a:p>
          <a:p>
            <a:endParaRPr lang="en-IN" dirty="0" smtClean="0"/>
          </a:p>
          <a:p>
            <a:r>
              <a:rPr lang="en-IN" dirty="0" smtClean="0"/>
              <a:t>This is somewhat similar to the collagen related inflammation seen in </a:t>
            </a:r>
            <a:r>
              <a:rPr lang="en-IN" dirty="0" err="1" smtClean="0"/>
              <a:t>Alports</a:t>
            </a:r>
            <a:r>
              <a:rPr lang="en-IN" dirty="0" smtClean="0"/>
              <a:t> syndrome &amp; </a:t>
            </a:r>
            <a:r>
              <a:rPr lang="en-IN" dirty="0" err="1" smtClean="0"/>
              <a:t>Goodpastures</a:t>
            </a:r>
            <a:r>
              <a:rPr lang="en-IN" dirty="0" smtClean="0"/>
              <a:t> syndrome.</a:t>
            </a:r>
          </a:p>
          <a:p>
            <a:endParaRPr lang="en-IN" dirty="0" smtClean="0"/>
          </a:p>
          <a:p>
            <a:endParaRPr lang="en-IN" sz="2000" b="1" i="1" dirty="0" smtClean="0"/>
          </a:p>
          <a:p>
            <a:pPr>
              <a:buNone/>
            </a:pPr>
            <a:r>
              <a:rPr lang="en-IN" sz="2000" b="1" i="1" dirty="0" err="1" smtClean="0"/>
              <a:t>Rajendra</a:t>
            </a:r>
            <a:r>
              <a:rPr lang="en-IN" sz="2000" b="1" i="1" dirty="0" smtClean="0"/>
              <a:t> </a:t>
            </a:r>
            <a:r>
              <a:rPr lang="en-IN" sz="2000" b="1" i="1" dirty="0" err="1" smtClean="0"/>
              <a:t>Tandon</a:t>
            </a:r>
            <a:r>
              <a:rPr lang="en-IN" sz="2000" b="1" i="1" dirty="0" smtClean="0"/>
              <a:t> et al. Revisiting the </a:t>
            </a:r>
            <a:r>
              <a:rPr lang="en-IN" sz="2000" b="1" i="1" dirty="0" err="1" smtClean="0"/>
              <a:t>pathogenesisof</a:t>
            </a:r>
            <a:r>
              <a:rPr lang="en-IN" sz="2000" b="1" i="1" dirty="0" smtClean="0"/>
              <a:t> rheumatic fever and  </a:t>
            </a:r>
            <a:r>
              <a:rPr lang="en-IN" sz="2000" b="1" i="1" dirty="0" err="1" smtClean="0"/>
              <a:t>carditis</a:t>
            </a:r>
            <a:r>
              <a:rPr lang="en-IN" sz="2000" b="1" i="1" dirty="0" smtClean="0"/>
              <a:t>. Nat Rev Cardio, Mar 2013.</a:t>
            </a:r>
            <a:endParaRPr lang="en-IN" sz="2000" b="1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</a:t>
            </a:r>
            <a:r>
              <a:rPr lang="e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ypothesis</a:t>
            </a:r>
            <a:endParaRPr lang="en-IN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4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880285" cy="59991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272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IN" sz="2800" dirty="0" smtClean="0"/>
              <a:t>The inflammatory process causes damage to collagen fibrils and connective tissue ground substance (</a:t>
            </a:r>
            <a:r>
              <a:rPr lang="en-IN" sz="2800" dirty="0" err="1" smtClean="0"/>
              <a:t>fibrinoid</a:t>
            </a:r>
            <a:r>
              <a:rPr lang="en-IN" sz="2800" dirty="0" smtClean="0"/>
              <a:t> degeneration).</a:t>
            </a:r>
          </a:p>
          <a:p>
            <a:pPr>
              <a:buClrTx/>
            </a:pPr>
            <a:endParaRPr lang="en-IN" sz="2800" dirty="0" smtClean="0"/>
          </a:p>
          <a:p>
            <a:pPr>
              <a:buClrTx/>
            </a:pPr>
            <a:r>
              <a:rPr lang="en-IN" sz="2800" dirty="0" smtClean="0"/>
              <a:t>Classified as connective tissue or collagen vascular disease.</a:t>
            </a:r>
          </a:p>
          <a:p>
            <a:pPr>
              <a:buClrTx/>
            </a:pPr>
            <a:endParaRPr lang="en-IN" sz="2800" dirty="0" smtClean="0"/>
          </a:p>
          <a:p>
            <a:pPr>
              <a:buClrTx/>
            </a:pPr>
            <a:r>
              <a:rPr lang="en-IN" sz="2800" dirty="0" smtClean="0"/>
              <a:t>There is additional generalized </a:t>
            </a:r>
            <a:r>
              <a:rPr lang="en-IN" sz="2800" dirty="0" err="1" smtClean="0"/>
              <a:t>vasculitis</a:t>
            </a:r>
            <a:r>
              <a:rPr lang="en-IN" sz="2800" dirty="0" smtClean="0"/>
              <a:t>-like inflammation throughout the body.</a:t>
            </a:r>
          </a:p>
          <a:p>
            <a:endParaRPr lang="en-IN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600" b="1" dirty="0" smtClean="0">
                <a:solidFill>
                  <a:schemeClr val="tx1"/>
                </a:solidFill>
              </a:rPr>
              <a:t>PATHOLOGY</a:t>
            </a:r>
            <a:endParaRPr lang="en-IN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6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1440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smtClean="0">
                <a:solidFill>
                  <a:srgbClr val="000099"/>
                </a:solidFill>
              </a:rPr>
              <a:t>Frequency of Major Manifestations in Initial Attacks of Rheumatic Fever in Prospective Studies*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Manifestation		Kuwait		India	  	UK	USA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err="1" smtClean="0"/>
              <a:t>Carditis</a:t>
            </a:r>
            <a:r>
              <a:rPr lang="en-US" sz="2000" dirty="0" smtClean="0"/>
              <a:t>			46		</a:t>
            </a:r>
            <a:r>
              <a:rPr lang="en-US" sz="3600" dirty="0" smtClean="0">
                <a:solidFill>
                  <a:srgbClr val="FF0000"/>
                </a:solidFill>
              </a:rPr>
              <a:t>34</a:t>
            </a:r>
            <a:r>
              <a:rPr lang="en-US" sz="2000" dirty="0" smtClean="0"/>
              <a:t>		55	42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Polyarthritis		79		</a:t>
            </a:r>
            <a:r>
              <a:rPr lang="en-US" sz="3600" dirty="0" smtClean="0">
                <a:solidFill>
                  <a:srgbClr val="FF0000"/>
                </a:solidFill>
              </a:rPr>
              <a:t>67</a:t>
            </a:r>
            <a:r>
              <a:rPr lang="en-US" sz="2000" dirty="0" smtClean="0"/>
              <a:t>		85	76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Chorea			8		</a:t>
            </a:r>
            <a:r>
              <a:rPr lang="en-US" sz="3600" dirty="0" smtClean="0">
                <a:solidFill>
                  <a:srgbClr val="FF0000"/>
                </a:solidFill>
              </a:rPr>
              <a:t>20</a:t>
            </a:r>
            <a:r>
              <a:rPr lang="en-US" sz="2000" dirty="0" smtClean="0"/>
              <a:t>		13	8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Nodules		                0.5		</a:t>
            </a:r>
            <a:r>
              <a:rPr lang="en-US" sz="36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		-	1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Erythema </a:t>
            </a:r>
            <a:r>
              <a:rPr lang="en-US" sz="2000" dirty="0" err="1" smtClean="0"/>
              <a:t>marginatum</a:t>
            </a:r>
            <a:r>
              <a:rPr lang="en-US" sz="2000" dirty="0" smtClean="0"/>
              <a:t>	0.5		</a:t>
            </a:r>
            <a:r>
              <a:rPr lang="en-US" sz="36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		-	4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*Adapted from: Markowitz M, Evolution and critique of changes in the Jones criteria for the diagnosis of rheumatic fever. N </a:t>
            </a:r>
            <a:r>
              <a:rPr lang="en-US" sz="2000" dirty="0" err="1" smtClean="0"/>
              <a:t>Engl</a:t>
            </a:r>
            <a:r>
              <a:rPr lang="en-US" sz="2000" dirty="0" smtClean="0"/>
              <a:t> J Med 1988: 101:392-4.	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152400" y="1676400"/>
            <a:ext cx="8839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52400" y="5257800"/>
            <a:ext cx="8839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5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hd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" y="409575"/>
            <a:ext cx="8461375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6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/>
              <a:t>Inflammation of sub-</a:t>
            </a:r>
            <a:r>
              <a:rPr lang="en-IN" sz="2400" dirty="0" err="1" smtClean="0"/>
              <a:t>epicardial</a:t>
            </a:r>
            <a:r>
              <a:rPr lang="en-IN" sz="2400" dirty="0" smtClean="0"/>
              <a:t>, sub-</a:t>
            </a:r>
            <a:r>
              <a:rPr lang="en-IN" sz="2400" dirty="0" err="1" smtClean="0"/>
              <a:t>endocardial</a:t>
            </a:r>
            <a:r>
              <a:rPr lang="en-IN" sz="2400" dirty="0" smtClean="0"/>
              <a:t> and </a:t>
            </a:r>
            <a:r>
              <a:rPr lang="en-IN" sz="2400" dirty="0" err="1" smtClean="0"/>
              <a:t>perivascular</a:t>
            </a:r>
            <a:r>
              <a:rPr lang="en-IN" sz="2400" dirty="0" smtClean="0"/>
              <a:t> connective tissue.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/>
              <a:t>Characterized by ASCHOFF BODY (Hallmark of Rheumatic </a:t>
            </a:r>
            <a:r>
              <a:rPr lang="en-IN" sz="2400" dirty="0" err="1"/>
              <a:t>C</a:t>
            </a:r>
            <a:r>
              <a:rPr lang="en-IN" sz="2400" dirty="0" err="1" smtClean="0"/>
              <a:t>arditis</a:t>
            </a:r>
            <a:r>
              <a:rPr lang="en-IN" sz="2400" dirty="0" smtClean="0"/>
              <a:t>)</a:t>
            </a:r>
          </a:p>
          <a:p>
            <a:pPr>
              <a:buNone/>
            </a:pPr>
            <a:r>
              <a:rPr lang="en-IN" sz="2400" dirty="0" smtClean="0"/>
              <a:t>They may be found in endocardium, myocardium &amp; pericardium</a:t>
            </a:r>
          </a:p>
          <a:p>
            <a:r>
              <a:rPr lang="en-IN" sz="2400" dirty="0" smtClean="0"/>
              <a:t>Myocarditis in Rheumatic Fever …. A Myth…?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1. Normal or non significant serial levels of CK – MB, Myoglobin, Troponin I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2. Heart failure due to Valvular pathology than actual </a:t>
            </a:r>
            <a:r>
              <a:rPr lang="en-IN" sz="2400" dirty="0" err="1" smtClean="0"/>
              <a:t>Myocyte</a:t>
            </a:r>
            <a:r>
              <a:rPr lang="en-IN" sz="2400" dirty="0" smtClean="0"/>
              <a:t> dysfunction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3. Poor staining of myocardium with Indium 111 labelled </a:t>
            </a:r>
            <a:r>
              <a:rPr lang="en-IN" sz="2400" dirty="0" err="1" smtClean="0"/>
              <a:t>Antimyosin</a:t>
            </a:r>
            <a:endParaRPr lang="en-IN" sz="2400" dirty="0" smtClean="0"/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</a:t>
            </a:r>
          </a:p>
          <a:p>
            <a:pPr>
              <a:buFont typeface="Wingdings" pitchFamily="2" charset="2"/>
              <a:buChar char="§"/>
            </a:pPr>
            <a:endParaRPr lang="en-IN" sz="2400" dirty="0" smtClean="0"/>
          </a:p>
          <a:p>
            <a:pPr>
              <a:buFont typeface="Wingdings" pitchFamily="2" charset="2"/>
              <a:buChar char="§"/>
            </a:pPr>
            <a:endParaRPr lang="en-IN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CARDITIS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6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08" t="15228" r="36391" b="7191"/>
          <a:stretch>
            <a:fillRect/>
          </a:stretch>
        </p:blipFill>
        <p:spPr bwMode="auto">
          <a:xfrm>
            <a:off x="228600" y="152400"/>
            <a:ext cx="8763000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7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C000">
                <a:tint val="45000"/>
                <a:satMod val="400000"/>
              </a:srgbClr>
            </a:duotone>
            <a:extLst/>
          </a:blip>
          <a:srcRect l="34774" t="45982" r="12295" b="36558"/>
          <a:stretch/>
        </p:blipFill>
        <p:spPr bwMode="auto">
          <a:xfrm>
            <a:off x="228600" y="4045625"/>
            <a:ext cx="8614076" cy="159755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34818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84" y="0"/>
            <a:ext cx="6443682" cy="857224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The </a:t>
            </a:r>
            <a:r>
              <a:rPr lang="en-IN" b="1" dirty="0" err="1" smtClean="0">
                <a:solidFill>
                  <a:schemeClr val="tx1"/>
                </a:solidFill>
              </a:rPr>
              <a:t>Aschoff</a:t>
            </a:r>
            <a:r>
              <a:rPr lang="en-IN" b="1" dirty="0" smtClean="0">
                <a:solidFill>
                  <a:schemeClr val="tx1"/>
                </a:solidFill>
              </a:rPr>
              <a:t> body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984010"/>
            <a:ext cx="30003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-Around 1-2mm</a:t>
            </a:r>
            <a:endParaRPr lang="en-IN" sz="2000" b="1" baseline="30000" dirty="0" smtClean="0"/>
          </a:p>
          <a:p>
            <a:r>
              <a:rPr lang="en-IN" sz="2000" b="1" baseline="30000" dirty="0" smtClean="0"/>
              <a:t> </a:t>
            </a:r>
            <a:r>
              <a:rPr lang="en-IN" sz="2000" b="1" dirty="0" smtClean="0"/>
              <a:t>-Lymphocytes, macrophages, B cells, </a:t>
            </a:r>
            <a:r>
              <a:rPr lang="en-IN" sz="2000" b="1" dirty="0" err="1" smtClean="0"/>
              <a:t>Anitschkow</a:t>
            </a:r>
            <a:r>
              <a:rPr lang="en-IN" sz="2000" b="1" dirty="0" smtClean="0"/>
              <a:t> cells and giant cells (</a:t>
            </a:r>
            <a:r>
              <a:rPr lang="en-IN" sz="2000" b="1" dirty="0" err="1" smtClean="0"/>
              <a:t>Aschoff</a:t>
            </a:r>
            <a:r>
              <a:rPr lang="en-IN" sz="2000" b="1" dirty="0" smtClean="0"/>
              <a:t> cells)</a:t>
            </a:r>
          </a:p>
          <a:p>
            <a:r>
              <a:rPr lang="en-IN" sz="2000" b="1" dirty="0" smtClean="0"/>
              <a:t>– NO MYOCYTES.</a:t>
            </a:r>
          </a:p>
          <a:p>
            <a:r>
              <a:rPr lang="en-IN" sz="2000" b="1" dirty="0" smtClean="0"/>
              <a:t>- T cells</a:t>
            </a:r>
          </a:p>
          <a:p>
            <a:r>
              <a:rPr lang="en-IN" sz="2000" b="1" dirty="0" smtClean="0"/>
              <a:t>  CD4 :CD8 ~ 2:1</a:t>
            </a:r>
          </a:p>
          <a:p>
            <a:pPr>
              <a:buFontTx/>
              <a:buChar char="-"/>
            </a:pPr>
            <a:r>
              <a:rPr lang="en-IN" sz="2000" b="1" dirty="0" smtClean="0">
                <a:solidFill>
                  <a:srgbClr val="FF0000"/>
                </a:solidFill>
              </a:rPr>
              <a:t>Giant cells are positive for </a:t>
            </a:r>
            <a:r>
              <a:rPr lang="en-IN" sz="2000" b="1" dirty="0" err="1" smtClean="0">
                <a:solidFill>
                  <a:srgbClr val="FF0000"/>
                </a:solidFill>
              </a:rPr>
              <a:t>vimentin</a:t>
            </a:r>
            <a:endParaRPr lang="en-IN" sz="20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- Strictly </a:t>
            </a:r>
            <a:r>
              <a:rPr lang="en-IN" sz="2000" b="1" dirty="0" err="1" smtClean="0"/>
              <a:t>perivascular</a:t>
            </a:r>
            <a:endParaRPr lang="en-IN" sz="2000" b="1" dirty="0" smtClean="0"/>
          </a:p>
          <a:p>
            <a:pPr>
              <a:buFontTx/>
              <a:buChar char="-"/>
            </a:pPr>
            <a:r>
              <a:rPr lang="en-IN" sz="2000" b="1" dirty="0" smtClean="0"/>
              <a:t>Minimal surrounding </a:t>
            </a:r>
            <a:r>
              <a:rPr lang="en-IN" sz="2000" b="1" dirty="0" err="1" smtClean="0"/>
              <a:t>myocyte</a:t>
            </a:r>
            <a:r>
              <a:rPr lang="en-IN" sz="2000" b="1" dirty="0" smtClean="0"/>
              <a:t> damage</a:t>
            </a:r>
          </a:p>
          <a:p>
            <a:endParaRPr lang="en-IN" sz="2000" b="1" dirty="0" smtClean="0"/>
          </a:p>
          <a:p>
            <a:pPr>
              <a:buFontTx/>
              <a:buChar char="-"/>
            </a:pPr>
            <a:endParaRPr lang="en-IN" sz="20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428860" y="5500702"/>
            <a:ext cx="6715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ANITSCHKOW CELLS( “CATERPILLAR CELLS”)</a:t>
            </a:r>
            <a:r>
              <a:rPr lang="en-IN" b="1" dirty="0" smtClean="0"/>
              <a:t> – Giant macrophages</a:t>
            </a:r>
          </a:p>
          <a:p>
            <a:endParaRPr lang="en-IN" b="1" dirty="0" smtClean="0"/>
          </a:p>
          <a:p>
            <a:r>
              <a:rPr lang="en-IN" b="1" dirty="0" smtClean="0">
                <a:solidFill>
                  <a:srgbClr val="C00000"/>
                </a:solidFill>
              </a:rPr>
              <a:t>ASCHOFF CELLS </a:t>
            </a:r>
            <a:r>
              <a:rPr lang="en-IN" b="1" dirty="0" smtClean="0"/>
              <a:t>– Multinucleated cells due a coalition of </a:t>
            </a:r>
            <a:r>
              <a:rPr lang="en-IN" b="1" dirty="0" err="1" smtClean="0"/>
              <a:t>Anitschkow</a:t>
            </a:r>
            <a:r>
              <a:rPr lang="en-IN" b="1" dirty="0" smtClean="0"/>
              <a:t> cells</a:t>
            </a:r>
            <a:endParaRPr lang="en-IN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386411"/>
            <a:ext cx="2095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774" y="1214422"/>
            <a:ext cx="5703226" cy="378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8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64371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The </a:t>
            </a:r>
            <a:r>
              <a:rPr lang="en-IN" sz="2400" dirty="0" err="1" smtClean="0"/>
              <a:t>Aschoff</a:t>
            </a:r>
            <a:r>
              <a:rPr lang="en-IN" sz="2400" dirty="0" smtClean="0"/>
              <a:t> body itself goes through several stages of evolution </a:t>
            </a:r>
          </a:p>
          <a:p>
            <a:endParaRPr lang="en-IN" sz="2400" dirty="0" smtClean="0"/>
          </a:p>
          <a:p>
            <a:pPr>
              <a:buNone/>
            </a:pPr>
            <a:r>
              <a:rPr lang="en-IN" sz="2400" dirty="0" smtClean="0">
                <a:solidFill>
                  <a:srgbClr val="C00000"/>
                </a:solidFill>
              </a:rPr>
              <a:t>  </a:t>
            </a:r>
            <a:r>
              <a:rPr lang="en-IN" sz="2400" dirty="0" err="1" smtClean="0">
                <a:solidFill>
                  <a:srgbClr val="C00000"/>
                </a:solidFill>
              </a:rPr>
              <a:t>Fibrinoid</a:t>
            </a:r>
            <a:r>
              <a:rPr lang="en-IN" sz="2400" dirty="0" smtClean="0">
                <a:solidFill>
                  <a:srgbClr val="C00000"/>
                </a:solidFill>
              </a:rPr>
              <a:t>/</a:t>
            </a:r>
            <a:r>
              <a:rPr lang="en-IN" sz="2400" dirty="0" err="1" smtClean="0">
                <a:solidFill>
                  <a:srgbClr val="C00000"/>
                </a:solidFill>
              </a:rPr>
              <a:t>Exudative</a:t>
            </a:r>
            <a:r>
              <a:rPr lang="en-IN" sz="2400" dirty="0" smtClean="0">
                <a:solidFill>
                  <a:srgbClr val="C00000"/>
                </a:solidFill>
              </a:rPr>
              <a:t> stage (2-3 weeks) </a:t>
            </a:r>
          </a:p>
          <a:p>
            <a:pPr>
              <a:buNone/>
            </a:pPr>
            <a:r>
              <a:rPr lang="en-IN" sz="2400" dirty="0" smtClean="0">
                <a:solidFill>
                  <a:srgbClr val="C00000"/>
                </a:solidFill>
              </a:rPr>
              <a:t>            </a:t>
            </a:r>
          </a:p>
          <a:p>
            <a:pPr>
              <a:buNone/>
            </a:pPr>
            <a:r>
              <a:rPr lang="en-IN" sz="2400" dirty="0" smtClean="0">
                <a:solidFill>
                  <a:srgbClr val="C00000"/>
                </a:solidFill>
              </a:rPr>
              <a:t>  </a:t>
            </a:r>
            <a:r>
              <a:rPr lang="en-IN" sz="2400" dirty="0" err="1" smtClean="0">
                <a:solidFill>
                  <a:srgbClr val="C00000"/>
                </a:solidFill>
              </a:rPr>
              <a:t>Granuloma</a:t>
            </a:r>
            <a:r>
              <a:rPr lang="en-IN" sz="2400" dirty="0" smtClean="0">
                <a:solidFill>
                  <a:srgbClr val="C00000"/>
                </a:solidFill>
              </a:rPr>
              <a:t>/Proliferative stage(1-6months)</a:t>
            </a:r>
          </a:p>
          <a:p>
            <a:pPr>
              <a:buNone/>
            </a:pPr>
            <a:r>
              <a:rPr lang="en-IN" sz="2400" dirty="0" smtClean="0">
                <a:solidFill>
                  <a:srgbClr val="C00000"/>
                </a:solidFill>
              </a:rPr>
              <a:t>          </a:t>
            </a:r>
          </a:p>
          <a:p>
            <a:pPr>
              <a:buNone/>
            </a:pPr>
            <a:r>
              <a:rPr lang="en-IN" sz="2400" dirty="0" smtClean="0">
                <a:solidFill>
                  <a:srgbClr val="C00000"/>
                </a:solidFill>
              </a:rPr>
              <a:t>        </a:t>
            </a:r>
            <a:r>
              <a:rPr lang="en-IN" sz="2400" dirty="0" err="1" smtClean="0">
                <a:solidFill>
                  <a:srgbClr val="C00000"/>
                </a:solidFill>
              </a:rPr>
              <a:t>Perivascular</a:t>
            </a:r>
            <a:r>
              <a:rPr lang="en-IN" sz="2400" dirty="0" smtClean="0">
                <a:solidFill>
                  <a:srgbClr val="C00000"/>
                </a:solidFill>
              </a:rPr>
              <a:t> scarring</a:t>
            </a:r>
          </a:p>
          <a:p>
            <a:r>
              <a:rPr lang="en-IN" sz="2400" dirty="0" smtClean="0"/>
              <a:t>More common in younger people.</a:t>
            </a:r>
          </a:p>
          <a:p>
            <a:r>
              <a:rPr lang="en-IN" sz="2400" dirty="0" smtClean="0"/>
              <a:t>Although demonstrated as early as 2</a:t>
            </a:r>
            <a:r>
              <a:rPr lang="en-IN" sz="2400" baseline="30000" dirty="0" smtClean="0"/>
              <a:t>nd</a:t>
            </a:r>
            <a:r>
              <a:rPr lang="en-IN" sz="2400" dirty="0" smtClean="0"/>
              <a:t> week from onset of RF, </a:t>
            </a:r>
            <a:r>
              <a:rPr lang="en-IN" sz="2400" dirty="0" err="1" smtClean="0"/>
              <a:t>Aschoff</a:t>
            </a:r>
            <a:r>
              <a:rPr lang="en-IN" sz="2400" dirty="0" smtClean="0"/>
              <a:t> bodies can be present chronically without e/o </a:t>
            </a:r>
            <a:r>
              <a:rPr lang="en-IN" sz="2400" dirty="0" err="1" smtClean="0"/>
              <a:t>carditis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The finding of </a:t>
            </a:r>
            <a:r>
              <a:rPr lang="en-IN" sz="2400" dirty="0" err="1" smtClean="0"/>
              <a:t>Aschoff</a:t>
            </a:r>
            <a:r>
              <a:rPr lang="en-IN" sz="2400" dirty="0" smtClean="0"/>
              <a:t> bodies in several phases of evolution in </a:t>
            </a:r>
            <a:r>
              <a:rPr lang="en-IN" sz="2400" dirty="0" err="1" smtClean="0"/>
              <a:t>postmortem</a:t>
            </a:r>
            <a:r>
              <a:rPr lang="en-IN" sz="2400" dirty="0" smtClean="0"/>
              <a:t> studies have suggested recurrent  attacks of ‘rheumatic fever’ as the cause of RHD.</a:t>
            </a:r>
          </a:p>
          <a:p>
            <a:r>
              <a:rPr lang="en-IN" sz="2400" dirty="0" err="1" smtClean="0"/>
              <a:t>Anitsckow</a:t>
            </a:r>
            <a:r>
              <a:rPr lang="en-IN" sz="2400" dirty="0" smtClean="0"/>
              <a:t> cells are seen normally in heart but are increased in </a:t>
            </a:r>
            <a:r>
              <a:rPr lang="en-IN" sz="2400" dirty="0" err="1" smtClean="0"/>
              <a:t>Aschoff</a:t>
            </a:r>
            <a:r>
              <a:rPr lang="en-IN" sz="2400" dirty="0" smtClean="0"/>
              <a:t> bodies.</a:t>
            </a:r>
            <a:endParaRPr lang="en-IN" sz="24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178033" y="1749413"/>
            <a:ext cx="357190" cy="158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176445" y="2606669"/>
            <a:ext cx="357190" cy="158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67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sz="2800" dirty="0"/>
              <a:t>Association of ARF with pharyngitis was noted in 1880</a:t>
            </a:r>
          </a:p>
          <a:p>
            <a:endParaRPr lang="en-IN" sz="2800" dirty="0"/>
          </a:p>
          <a:p>
            <a:endParaRPr lang="en-IN" sz="2800" b="1" dirty="0" smtClean="0">
              <a:solidFill>
                <a:srgbClr val="C00000"/>
              </a:solidFill>
            </a:endParaRPr>
          </a:p>
          <a:p>
            <a:r>
              <a:rPr lang="en-IN" sz="2800" b="1" dirty="0" smtClean="0"/>
              <a:t>Walter </a:t>
            </a:r>
            <a:r>
              <a:rPr lang="en-IN" sz="2800" b="1" dirty="0"/>
              <a:t>B Cheadle (1889)– </a:t>
            </a:r>
            <a:r>
              <a:rPr lang="en-IN" sz="2800" dirty="0"/>
              <a:t>1</a:t>
            </a:r>
            <a:r>
              <a:rPr lang="en-IN" sz="2800" baseline="30000" dirty="0"/>
              <a:t>st</a:t>
            </a:r>
            <a:r>
              <a:rPr lang="en-IN" sz="2800" dirty="0"/>
              <a:t> classic description of rheumatic fever.</a:t>
            </a:r>
          </a:p>
          <a:p>
            <a:endParaRPr lang="en-IN" sz="2800" b="1" dirty="0"/>
          </a:p>
          <a:p>
            <a:endParaRPr lang="en-IN" sz="2800" b="1" dirty="0" smtClean="0"/>
          </a:p>
          <a:p>
            <a:r>
              <a:rPr lang="en-IN" sz="2800" b="1" dirty="0" smtClean="0"/>
              <a:t>Ludwig </a:t>
            </a:r>
            <a:r>
              <a:rPr lang="en-IN" sz="2800" b="1" dirty="0" err="1" smtClean="0"/>
              <a:t>Aschoff</a:t>
            </a:r>
            <a:r>
              <a:rPr lang="en-IN" sz="2800" b="1" dirty="0" smtClean="0"/>
              <a:t>(1904</a:t>
            </a:r>
            <a:r>
              <a:rPr lang="en-IN" sz="2800" b="1" dirty="0"/>
              <a:t>) </a:t>
            </a:r>
            <a:r>
              <a:rPr lang="en-IN" sz="2800" dirty="0"/>
              <a:t>- 1</a:t>
            </a:r>
            <a:r>
              <a:rPr lang="en-IN" sz="2800" baseline="30000" dirty="0"/>
              <a:t>st</a:t>
            </a:r>
            <a:r>
              <a:rPr lang="en-IN" sz="2800" dirty="0"/>
              <a:t> description of pathology of rheumatic </a:t>
            </a:r>
            <a:r>
              <a:rPr lang="en-IN" sz="2800" dirty="0" err="1"/>
              <a:t>carditis</a:t>
            </a:r>
            <a:r>
              <a:rPr lang="en-IN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5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6172200"/>
          </a:xfrm>
        </p:spPr>
        <p:txBody>
          <a:bodyPr>
            <a:normAutofit fontScale="85000" lnSpcReduction="10000"/>
          </a:bodyPr>
          <a:lstStyle/>
          <a:p>
            <a:r>
              <a:rPr lang="en-IN" sz="2800" dirty="0" err="1" smtClean="0"/>
              <a:t>Immunopathologically</a:t>
            </a:r>
            <a:r>
              <a:rPr lang="en-IN" sz="2800" dirty="0" smtClean="0"/>
              <a:t>, </a:t>
            </a:r>
            <a:r>
              <a:rPr lang="en-IN" sz="2800" dirty="0" err="1" smtClean="0"/>
              <a:t>antistreptococcal</a:t>
            </a:r>
            <a:r>
              <a:rPr lang="en-IN" sz="2800" dirty="0" smtClean="0"/>
              <a:t> Abs are seen to bind to valvular interstitial cells(VICs) and sub-endothelial elastin fibrils</a:t>
            </a:r>
          </a:p>
          <a:p>
            <a:r>
              <a:rPr lang="en-IN" sz="2800" dirty="0" smtClean="0"/>
              <a:t>The valves structurally consists of a central connective tissue core covered on both sides by the endothelium. Inflammation </a:t>
            </a:r>
            <a:r>
              <a:rPr lang="en-IN" sz="2800" dirty="0"/>
              <a:t>of valve endothelium </a:t>
            </a:r>
            <a:r>
              <a:rPr lang="en-IN" sz="2800" dirty="0" smtClean="0"/>
              <a:t>extends </a:t>
            </a:r>
            <a:r>
              <a:rPr lang="en-IN" sz="2800" dirty="0"/>
              <a:t>to </a:t>
            </a:r>
            <a:r>
              <a:rPr lang="en-IN" sz="2800" dirty="0" smtClean="0"/>
              <a:t>the central </a:t>
            </a:r>
            <a:r>
              <a:rPr lang="en-IN" sz="2800" dirty="0"/>
              <a:t>core connective tissue and </a:t>
            </a:r>
            <a:r>
              <a:rPr lang="en-IN" sz="2800" dirty="0" smtClean="0"/>
              <a:t>is associated </a:t>
            </a:r>
            <a:r>
              <a:rPr lang="en-IN" sz="2800" dirty="0"/>
              <a:t>with </a:t>
            </a:r>
            <a:r>
              <a:rPr lang="en-IN" sz="2800" dirty="0" smtClean="0"/>
              <a:t>neo-vascularization.</a:t>
            </a:r>
            <a:endParaRPr lang="en-IN" sz="2800" dirty="0"/>
          </a:p>
          <a:p>
            <a:r>
              <a:rPr lang="en-IN" sz="2800" dirty="0" err="1" smtClean="0"/>
              <a:t>Humoral</a:t>
            </a:r>
            <a:r>
              <a:rPr lang="en-IN" sz="2800" dirty="0" smtClean="0"/>
              <a:t> response and inflammation </a:t>
            </a:r>
            <a:r>
              <a:rPr lang="en-IN" sz="2800" b="1" dirty="0" smtClean="0"/>
              <a:t>(exudative phase) </a:t>
            </a:r>
            <a:r>
              <a:rPr lang="en-IN" sz="2800" dirty="0" smtClean="0"/>
              <a:t>is followed by a cellular response and later fibrosis</a:t>
            </a:r>
            <a:r>
              <a:rPr lang="en-IN" sz="2800" b="1" dirty="0" smtClean="0"/>
              <a:t> (proliferative phase)</a:t>
            </a:r>
          </a:p>
          <a:p>
            <a:r>
              <a:rPr lang="en-IN" sz="2800" b="1" dirty="0" smtClean="0"/>
              <a:t>Permanent valvular damage is probably due to scarring of the central thin core of connective tissue. </a:t>
            </a:r>
          </a:p>
          <a:p>
            <a:pPr>
              <a:buNone/>
            </a:pPr>
            <a:r>
              <a:rPr lang="en-IN" sz="2800" dirty="0" smtClean="0"/>
              <a:t>    (unlike the other tissue endothelial involvement which heals quickly without scarring)</a:t>
            </a:r>
          </a:p>
          <a:p>
            <a:r>
              <a:rPr lang="en-IN" sz="2800" b="1" dirty="0" smtClean="0"/>
              <a:t>Present data suggest that Valve </a:t>
            </a:r>
            <a:r>
              <a:rPr lang="en-IN" sz="2800" b="1" dirty="0"/>
              <a:t>I</a:t>
            </a:r>
            <a:r>
              <a:rPr lang="en-IN" sz="2800" b="1" dirty="0" smtClean="0"/>
              <a:t>nterstitial </a:t>
            </a:r>
            <a:r>
              <a:rPr lang="en-IN" sz="2800" b="1" dirty="0"/>
              <a:t>C</a:t>
            </a:r>
            <a:r>
              <a:rPr lang="en-IN" sz="2800" b="1" dirty="0" smtClean="0"/>
              <a:t>ells(VICs) and </a:t>
            </a:r>
            <a:r>
              <a:rPr lang="en-IN" sz="2800" b="1" dirty="0" err="1"/>
              <a:t>V</a:t>
            </a:r>
            <a:r>
              <a:rPr lang="en-IN" sz="2800" b="1" dirty="0" err="1" smtClean="0"/>
              <a:t>imentin</a:t>
            </a:r>
            <a:r>
              <a:rPr lang="en-IN" sz="2800" b="1" dirty="0" smtClean="0"/>
              <a:t> may be the specific targets that lead to RF </a:t>
            </a:r>
            <a:r>
              <a:rPr lang="en-IN" sz="2800" b="1" dirty="0" err="1" smtClean="0"/>
              <a:t>carditis</a:t>
            </a:r>
            <a:r>
              <a:rPr lang="en-IN" sz="2800" b="1" dirty="0" smtClean="0"/>
              <a:t> and RHD rather than myosin as previously presumed.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314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Mechanisms of Valve Involvement (Acute)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Inflammatory </a:t>
            </a:r>
            <a:r>
              <a:rPr lang="en-US" dirty="0" err="1" smtClean="0"/>
              <a:t>Valvulitis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dirty="0" err="1" smtClean="0"/>
              <a:t>Verrucous</a:t>
            </a:r>
            <a:r>
              <a:rPr lang="en-US" dirty="0" smtClean="0"/>
              <a:t> </a:t>
            </a:r>
            <a:r>
              <a:rPr lang="en-US" dirty="0" err="1" smtClean="0"/>
              <a:t>vegetations</a:t>
            </a:r>
            <a:r>
              <a:rPr lang="en-US" dirty="0" smtClean="0"/>
              <a:t> and mild thickening without much fusion.</a:t>
            </a:r>
          </a:p>
          <a:p>
            <a:r>
              <a:rPr lang="en-US" dirty="0" smtClean="0"/>
              <a:t>Annular Dysfunction/dilatation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Patients with severe MR have marked annular dilatation, </a:t>
            </a:r>
            <a:r>
              <a:rPr lang="en-US" dirty="0" err="1" smtClean="0"/>
              <a:t>chordal</a:t>
            </a:r>
            <a:r>
              <a:rPr lang="en-US" dirty="0" smtClean="0"/>
              <a:t> elongation and anterior mitral leaflet prolapse.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AR can be associated with aortic valve prolapse.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Functional impairment more likely than structural impairment.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Mechanism of Heart failure: Severe MR and not Myocarditis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08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Mechanisms of Valve Involvement </a:t>
            </a:r>
            <a:r>
              <a:rPr lang="en-US" dirty="0" smtClean="0"/>
              <a:t>(Chronic)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Result of repeated attacks of rheumatic </a:t>
            </a:r>
            <a:r>
              <a:rPr lang="en-US" dirty="0" err="1" smtClean="0"/>
              <a:t>carditis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There is post inflammatory degenerative and fibrotic changes.</a:t>
            </a:r>
          </a:p>
          <a:p>
            <a:endParaRPr lang="en-US" dirty="0" smtClean="0"/>
          </a:p>
          <a:p>
            <a:r>
              <a:rPr lang="en-US" dirty="0" smtClean="0"/>
              <a:t>This results in shortening, rigidity, deformity and retraction of leaflets, some </a:t>
            </a:r>
            <a:r>
              <a:rPr lang="en-US" dirty="0" err="1" smtClean="0"/>
              <a:t>commisural</a:t>
            </a:r>
            <a:r>
              <a:rPr lang="en-US" dirty="0" smtClean="0"/>
              <a:t> fusion and fibrotic changes in chordae and papillary muscles often some associated mitral stenosis.</a:t>
            </a:r>
          </a:p>
          <a:p>
            <a:r>
              <a:rPr lang="en-IN" sz="2400" b="1" dirty="0"/>
              <a:t>Commissural fusion</a:t>
            </a:r>
            <a:r>
              <a:rPr lang="en-IN" sz="2400" dirty="0"/>
              <a:t> occurs due to repeated valve-angle inflammation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74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42" y="-71462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McCallum’s patch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000924" cy="47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72" y="6068817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McCallum’s patch:</a:t>
            </a:r>
            <a:r>
              <a:rPr lang="en-IN" b="1" dirty="0" smtClean="0"/>
              <a:t> Gross finding of </a:t>
            </a:r>
            <a:r>
              <a:rPr lang="en-IN" b="1" dirty="0" err="1" smtClean="0"/>
              <a:t>endocardial</a:t>
            </a:r>
            <a:r>
              <a:rPr lang="en-IN" b="1" dirty="0" smtClean="0"/>
              <a:t> thickening in the posterior wall of LA due to inflammation as well as ‘jet’-trauma .</a:t>
            </a:r>
          </a:p>
        </p:txBody>
      </p:sp>
    </p:spTree>
    <p:extLst>
      <p:ext uri="{BB962C8B-B14F-4D97-AF65-F5344CB8AC3E}">
        <p14:creationId xmlns:p14="http://schemas.microsoft.com/office/powerpoint/2010/main" xmlns="" val="38311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-214338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Rheumatic </a:t>
            </a:r>
            <a:r>
              <a:rPr lang="en-IN" b="1" dirty="0">
                <a:solidFill>
                  <a:schemeClr val="tx1"/>
                </a:solidFill>
              </a:rPr>
              <a:t>V</a:t>
            </a:r>
            <a:r>
              <a:rPr lang="en-IN" b="1" dirty="0" smtClean="0">
                <a:solidFill>
                  <a:schemeClr val="tx1"/>
                </a:solidFill>
              </a:rPr>
              <a:t>errucae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5758" y="928670"/>
            <a:ext cx="73138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539933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rgbClr val="C00000"/>
                </a:solidFill>
              </a:rPr>
              <a:t>-</a:t>
            </a:r>
            <a:r>
              <a:rPr lang="en-IN" sz="1600" b="1" dirty="0" smtClean="0"/>
              <a:t>Due to progressive inflammation causing necrotic collagen to project outwards from the valve, On which platelet thrombi deposit. </a:t>
            </a:r>
          </a:p>
          <a:p>
            <a:r>
              <a:rPr lang="en-IN" sz="1600" b="1" dirty="0" smtClean="0"/>
              <a:t>- Rheumatic </a:t>
            </a:r>
            <a:r>
              <a:rPr lang="en-IN" sz="1600" b="1" dirty="0" err="1" smtClean="0"/>
              <a:t>verrucae</a:t>
            </a:r>
            <a:r>
              <a:rPr lang="en-IN" sz="1600" b="1" dirty="0" smtClean="0"/>
              <a:t> occur on the atrial surface  at sites of valve closure </a:t>
            </a:r>
          </a:p>
          <a:p>
            <a:r>
              <a:rPr lang="en-IN" sz="1600" b="1" dirty="0" smtClean="0"/>
              <a:t>and on the </a:t>
            </a:r>
            <a:r>
              <a:rPr lang="en-IN" sz="1600" b="1" dirty="0" err="1" smtClean="0"/>
              <a:t>chordae</a:t>
            </a:r>
            <a:r>
              <a:rPr lang="en-IN" sz="1600" b="1" dirty="0" smtClean="0"/>
              <a:t>. </a:t>
            </a:r>
          </a:p>
          <a:p>
            <a:r>
              <a:rPr lang="en-IN" sz="1600" b="1" dirty="0" smtClean="0"/>
              <a:t>-The valves become </a:t>
            </a:r>
            <a:r>
              <a:rPr lang="en-IN" sz="1600" b="1" dirty="0" err="1" smtClean="0"/>
              <a:t>edematous</a:t>
            </a:r>
            <a:r>
              <a:rPr lang="en-IN" sz="1600" b="1" dirty="0" smtClean="0"/>
              <a:t> thickened and vascularised.</a:t>
            </a:r>
          </a:p>
          <a:p>
            <a:endParaRPr lang="en-IN" sz="1600" b="1" dirty="0" smtClean="0"/>
          </a:p>
          <a:p>
            <a:pPr>
              <a:buFont typeface="Wingdings" pitchFamily="2" charset="2"/>
              <a:buChar char="§"/>
            </a:pPr>
            <a:endParaRPr lang="en-IN" sz="1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9584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686800" cy="6143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 smtClean="0"/>
          </a:p>
          <a:p>
            <a:r>
              <a:rPr lang="en-IN" dirty="0" err="1" smtClean="0"/>
              <a:t>Fibrinous</a:t>
            </a:r>
            <a:r>
              <a:rPr lang="en-IN" dirty="0" smtClean="0"/>
              <a:t> pericarditis (“Bread &amp; butter” ) is present microscopically in 100% patients  -- no residual damage.</a:t>
            </a:r>
          </a:p>
          <a:p>
            <a:endParaRPr lang="en-IN" dirty="0" smtClean="0"/>
          </a:p>
          <a:p>
            <a:r>
              <a:rPr lang="en-IN" dirty="0" smtClean="0"/>
              <a:t>Inflammation and </a:t>
            </a:r>
            <a:r>
              <a:rPr lang="en-IN" dirty="0" err="1" smtClean="0"/>
              <a:t>fibrinoid</a:t>
            </a:r>
            <a:r>
              <a:rPr lang="en-IN" dirty="0" smtClean="0"/>
              <a:t> necrosis of coronary arteries was also noted in a/c RF, similar to pathology of PAN.</a:t>
            </a:r>
          </a:p>
          <a:p>
            <a:endParaRPr lang="en-IN" dirty="0" smtClean="0"/>
          </a:p>
          <a:p>
            <a:r>
              <a:rPr lang="en-IN" dirty="0" smtClean="0"/>
              <a:t>Rheumatic </a:t>
            </a:r>
            <a:r>
              <a:rPr lang="en-IN" dirty="0" err="1" smtClean="0"/>
              <a:t>aortitis</a:t>
            </a:r>
            <a:r>
              <a:rPr lang="en-IN" dirty="0" smtClean="0"/>
              <a:t> predominantly involved the aortic adventitia – no clinical significance</a:t>
            </a:r>
          </a:p>
          <a:p>
            <a:endParaRPr lang="en-IN" dirty="0" smtClean="0"/>
          </a:p>
          <a:p>
            <a:r>
              <a:rPr lang="en-IN" dirty="0" smtClean="0"/>
              <a:t>Similar vascular inflammation has been noted systemically.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58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Natural History of </a:t>
            </a:r>
            <a:r>
              <a:rPr lang="en-US" dirty="0" err="1">
                <a:solidFill>
                  <a:schemeClr val="tx1"/>
                </a:solidFill>
              </a:rPr>
              <a:t>Carditis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990600"/>
            <a:ext cx="7772400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Clr>
                <a:srgbClr val="CC3300"/>
              </a:buClr>
            </a:pPr>
            <a:endParaRPr lang="en-US" sz="2800" dirty="0" smtClean="0"/>
          </a:p>
          <a:p>
            <a:pPr>
              <a:lnSpc>
                <a:spcPct val="80000"/>
              </a:lnSpc>
              <a:buClr>
                <a:srgbClr val="CC3300"/>
              </a:buClr>
            </a:pPr>
            <a:r>
              <a:rPr lang="en-US" sz="2800" dirty="0" smtClean="0"/>
              <a:t>As high as 70% of MR in the initial attack but</a:t>
            </a:r>
          </a:p>
          <a:p>
            <a:pPr marL="0" indent="0" algn="l" eaLnBrk="1" hangingPunct="1">
              <a:lnSpc>
                <a:spcPct val="80000"/>
              </a:lnSpc>
              <a:buClr>
                <a:srgbClr val="CC3300"/>
              </a:buClr>
              <a:buNone/>
            </a:pPr>
            <a:r>
              <a:rPr lang="en-US" sz="2800" dirty="0" smtClean="0"/>
              <a:t>can disappear clinically over a period of time.</a:t>
            </a:r>
          </a:p>
          <a:p>
            <a:pPr algn="l" eaLnBrk="1" hangingPunct="1">
              <a:lnSpc>
                <a:spcPct val="80000"/>
              </a:lnSpc>
              <a:buClr>
                <a:srgbClr val="CC3300"/>
              </a:buClr>
            </a:pPr>
            <a:endParaRPr lang="en-US" sz="2800" dirty="0" smtClean="0"/>
          </a:p>
          <a:p>
            <a:pPr>
              <a:lnSpc>
                <a:spcPct val="80000"/>
              </a:lnSpc>
              <a:buClr>
                <a:srgbClr val="CC3300"/>
              </a:buClr>
            </a:pPr>
            <a:r>
              <a:rPr lang="en-US" sz="2800" dirty="0" smtClean="0"/>
              <a:t>JUVENILE MS – in young people [&lt;20 years]</a:t>
            </a:r>
          </a:p>
          <a:p>
            <a:pPr marL="0" indent="0" algn="l" eaLnBrk="1" hangingPunct="1">
              <a:lnSpc>
                <a:spcPct val="80000"/>
              </a:lnSpc>
              <a:buClr>
                <a:srgbClr val="CC3300"/>
              </a:buClr>
              <a:buNone/>
            </a:pPr>
            <a:r>
              <a:rPr lang="en-US" sz="2800" dirty="0" smtClean="0"/>
              <a:t>In India 23% and in the west 5% </a:t>
            </a:r>
          </a:p>
          <a:p>
            <a:pPr marL="0" indent="0" algn="l" eaLnBrk="1" hangingPunct="1">
              <a:lnSpc>
                <a:spcPct val="80000"/>
              </a:lnSpc>
              <a:buClr>
                <a:srgbClr val="CC3300"/>
              </a:buClr>
              <a:buNone/>
            </a:pPr>
            <a:r>
              <a:rPr lang="en-US" sz="2800" dirty="0" smtClean="0"/>
              <a:t>The latent period in west is 5-10 years, in India is as </a:t>
            </a:r>
          </a:p>
          <a:p>
            <a:pPr marL="0" indent="0" algn="l" eaLnBrk="1" hangingPunct="1">
              <a:lnSpc>
                <a:spcPct val="80000"/>
              </a:lnSpc>
              <a:buClr>
                <a:srgbClr val="CC3300"/>
              </a:buClr>
              <a:buNone/>
            </a:pPr>
            <a:r>
              <a:rPr lang="en-US" sz="2800" dirty="0" smtClean="0"/>
              <a:t>short as 1-3 years.</a:t>
            </a:r>
          </a:p>
          <a:p>
            <a:pPr>
              <a:buClr>
                <a:srgbClr val="CC3300"/>
              </a:buClr>
            </a:pPr>
            <a:r>
              <a:rPr lang="en-US" sz="2800" dirty="0" smtClean="0"/>
              <a:t>AR : Overall </a:t>
            </a:r>
            <a:r>
              <a:rPr lang="en-US" sz="2800" dirty="0"/>
              <a:t>incidence : 50% </a:t>
            </a:r>
          </a:p>
          <a:p>
            <a:pPr marL="0" indent="0">
              <a:buClr>
                <a:srgbClr val="CC3300"/>
              </a:buClr>
              <a:buNone/>
            </a:pPr>
            <a:r>
              <a:rPr lang="en-US" sz="2800" dirty="0" smtClean="0"/>
              <a:t>Isolated </a:t>
            </a:r>
            <a:r>
              <a:rPr lang="en-US" sz="2800" dirty="0"/>
              <a:t>: &lt; 10%.– rare </a:t>
            </a:r>
          </a:p>
          <a:p>
            <a:pPr>
              <a:lnSpc>
                <a:spcPct val="130000"/>
              </a:lnSpc>
              <a:buClr>
                <a:srgbClr val="CC3300"/>
              </a:buClr>
            </a:pPr>
            <a:r>
              <a:rPr lang="en-US" sz="2800" dirty="0" smtClean="0"/>
              <a:t>AS-If </a:t>
            </a:r>
            <a:r>
              <a:rPr lang="en-US" sz="2800" dirty="0"/>
              <a:t>AS is present with MV involvement rheumatic. </a:t>
            </a:r>
            <a:endParaRPr lang="en-US" sz="2800" dirty="0" smtClean="0"/>
          </a:p>
          <a:p>
            <a:pPr marL="0" indent="0">
              <a:lnSpc>
                <a:spcPct val="130000"/>
              </a:lnSpc>
              <a:buClr>
                <a:srgbClr val="CC3300"/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AS </a:t>
            </a:r>
            <a:r>
              <a:rPr lang="en-US" sz="2800" dirty="0"/>
              <a:t>below 20 years – 12% rheumatic </a:t>
            </a:r>
          </a:p>
          <a:p>
            <a:pPr>
              <a:lnSpc>
                <a:spcPct val="130000"/>
              </a:lnSpc>
              <a:buClr>
                <a:srgbClr val="CC3300"/>
              </a:buClr>
            </a:pPr>
            <a:r>
              <a:rPr lang="en-US" sz="2800" dirty="0" smtClean="0"/>
              <a:t> TV </a:t>
            </a:r>
            <a:r>
              <a:rPr lang="en-US" sz="2800" dirty="0"/>
              <a:t>: rare, organic TR/TS can be found in  5-8%</a:t>
            </a:r>
          </a:p>
          <a:p>
            <a:pPr>
              <a:lnSpc>
                <a:spcPct val="130000"/>
              </a:lnSpc>
              <a:buClr>
                <a:srgbClr val="CC3300"/>
              </a:buClr>
            </a:pPr>
            <a:r>
              <a:rPr lang="en-US" sz="2800" dirty="0" smtClean="0"/>
              <a:t>PV</a:t>
            </a:r>
            <a:r>
              <a:rPr lang="en-US" sz="2800" dirty="0"/>
              <a:t>: </a:t>
            </a:r>
            <a:r>
              <a:rPr lang="en-US" sz="2800" dirty="0" smtClean="0"/>
              <a:t>involvement </a:t>
            </a:r>
            <a:r>
              <a:rPr lang="en-US" sz="2800" dirty="0"/>
              <a:t>is very rare: &lt; 1% </a:t>
            </a:r>
          </a:p>
          <a:p>
            <a:pPr>
              <a:buClr>
                <a:srgbClr val="CC3300"/>
              </a:buClr>
              <a:buFontTx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8885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118" y="357166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CNS - Chorea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Disseminated </a:t>
            </a:r>
            <a:r>
              <a:rPr lang="en-IN" dirty="0" err="1" smtClean="0"/>
              <a:t>meningoencephalitis</a:t>
            </a:r>
            <a:r>
              <a:rPr lang="en-IN" dirty="0" smtClean="0"/>
              <a:t> affecting basal ganglia, caudate nucleus, </a:t>
            </a:r>
            <a:r>
              <a:rPr lang="en-IN" dirty="0" err="1" smtClean="0"/>
              <a:t>putamen</a:t>
            </a:r>
            <a:r>
              <a:rPr lang="en-IN" dirty="0" smtClean="0"/>
              <a:t>, internal capsule and cerebellum</a:t>
            </a:r>
          </a:p>
          <a:p>
            <a:pPr>
              <a:buFont typeface="Wingdings" pitchFamily="2" charset="2"/>
              <a:buChar char="§"/>
            </a:pPr>
            <a:endParaRPr lang="en-IN" b="1" dirty="0" smtClean="0"/>
          </a:p>
          <a:p>
            <a:pPr>
              <a:buFont typeface="Wingdings" pitchFamily="2" charset="2"/>
              <a:buChar char="§"/>
            </a:pPr>
            <a:r>
              <a:rPr lang="en-IN" b="1" dirty="0" err="1" smtClean="0"/>
              <a:t>Obliterative</a:t>
            </a:r>
            <a:r>
              <a:rPr lang="en-IN" b="1" dirty="0" smtClean="0"/>
              <a:t> endarteritis </a:t>
            </a:r>
            <a:r>
              <a:rPr lang="en-IN" dirty="0" smtClean="0"/>
              <a:t>of cerebral and meningeal small vessels</a:t>
            </a:r>
          </a:p>
          <a:p>
            <a:pPr>
              <a:buFont typeface="Wingdings" pitchFamily="2" charset="2"/>
              <a:buChar char="§"/>
            </a:pP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Perivascular inflammation and petechial haemorrhage</a:t>
            </a:r>
          </a:p>
          <a:p>
            <a:pPr>
              <a:buFont typeface="Wingdings" pitchFamily="2" charset="2"/>
              <a:buChar char="§"/>
            </a:pP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Grossly normal brain tissue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553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0" y="-142900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ARTHRITIS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Endothelial inflammation of the </a:t>
            </a:r>
            <a:r>
              <a:rPr lang="en-IN" dirty="0" err="1" smtClean="0"/>
              <a:t>synovia</a:t>
            </a: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err="1" smtClean="0"/>
              <a:t>Fibrinoid</a:t>
            </a:r>
            <a:r>
              <a:rPr lang="en-IN" dirty="0" smtClean="0"/>
              <a:t> </a:t>
            </a:r>
            <a:r>
              <a:rPr lang="en-IN" dirty="0" err="1" smtClean="0"/>
              <a:t>granuloma</a:t>
            </a:r>
            <a:r>
              <a:rPr lang="en-IN" dirty="0" smtClean="0"/>
              <a:t>, </a:t>
            </a:r>
            <a:r>
              <a:rPr lang="en-IN" dirty="0" err="1" smtClean="0"/>
              <a:t>edema</a:t>
            </a:r>
            <a:r>
              <a:rPr lang="en-IN" dirty="0" smtClean="0"/>
              <a:t> and diffuse inflammation.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Lasts for around 2-3 weeks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No permanent damage</a:t>
            </a:r>
          </a:p>
          <a:p>
            <a:pPr>
              <a:buFont typeface="Wingdings" pitchFamily="2" charset="2"/>
              <a:buChar char="§"/>
            </a:pP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err="1" smtClean="0">
                <a:solidFill>
                  <a:srgbClr val="C00000"/>
                </a:solidFill>
              </a:rPr>
              <a:t>Jaccoud’s</a:t>
            </a:r>
            <a:r>
              <a:rPr lang="en-IN" dirty="0" smtClean="0">
                <a:solidFill>
                  <a:srgbClr val="C00000"/>
                </a:solidFill>
              </a:rPr>
              <a:t> </a:t>
            </a:r>
            <a:r>
              <a:rPr lang="en-IN" dirty="0" err="1" smtClean="0">
                <a:solidFill>
                  <a:srgbClr val="C00000"/>
                </a:solidFill>
              </a:rPr>
              <a:t>arthropathy</a:t>
            </a:r>
            <a:r>
              <a:rPr lang="en-IN" dirty="0" smtClean="0">
                <a:solidFill>
                  <a:srgbClr val="C00000"/>
                </a:solidFill>
              </a:rPr>
              <a:t> </a:t>
            </a:r>
            <a:r>
              <a:rPr lang="en-IN" dirty="0" smtClean="0"/>
              <a:t>- due to </a:t>
            </a:r>
            <a:r>
              <a:rPr lang="en-IN" dirty="0" err="1" smtClean="0"/>
              <a:t>periarthritis</a:t>
            </a:r>
            <a:r>
              <a:rPr lang="en-IN" dirty="0" smtClean="0"/>
              <a:t> and fibrous thickening causing restriction of movement.</a:t>
            </a:r>
            <a:endParaRPr lang="en-IN" dirty="0"/>
          </a:p>
        </p:txBody>
      </p:sp>
      <p:pic>
        <p:nvPicPr>
          <p:cNvPr id="4" name="Picture 4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859361"/>
            <a:ext cx="6032500" cy="1927225"/>
          </a:xfrm>
          <a:prstGeom prst="rect">
            <a:avLst/>
          </a:prstGeom>
          <a:noFill/>
          <a:ln w="63500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9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118" y="-285776"/>
            <a:ext cx="8229600" cy="11430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SUBCUTANEOUS NODULES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IN" sz="2400" dirty="0" smtClean="0"/>
              <a:t>Few mm to up to 2cm arising in crops , firm , painless and freely movable under the skin.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IN" sz="2400" dirty="0" smtClean="0"/>
              <a:t>Over extensor surface of joints, skull, knuckles and spine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IN" sz="2400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IN" sz="2400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IN" sz="2400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IN" sz="2400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IN" sz="2400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IN" sz="2400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IN" sz="2400" dirty="0" smtClean="0"/>
              <a:t>Central zone of necrosis surrounded by surrounded by </a:t>
            </a:r>
            <a:r>
              <a:rPr lang="en-IN" sz="2400" dirty="0" err="1" smtClean="0"/>
              <a:t>histiocytes</a:t>
            </a:r>
            <a:r>
              <a:rPr lang="en-IN" sz="2400" dirty="0" smtClean="0"/>
              <a:t> and fibroblasts along with </a:t>
            </a:r>
            <a:r>
              <a:rPr lang="en-IN" sz="2400" dirty="0" err="1" smtClean="0"/>
              <a:t>perivascular</a:t>
            </a:r>
            <a:r>
              <a:rPr lang="en-IN" sz="2400" dirty="0" smtClean="0"/>
              <a:t> inflammation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IN" sz="2400" dirty="0" err="1" smtClean="0"/>
              <a:t>Induration</a:t>
            </a:r>
            <a:r>
              <a:rPr lang="en-IN" sz="2400" dirty="0" smtClean="0"/>
              <a:t> occurs principally due to </a:t>
            </a:r>
            <a:r>
              <a:rPr lang="en-IN" sz="2400" dirty="0" err="1" smtClean="0"/>
              <a:t>perivascular</a:t>
            </a:r>
            <a:r>
              <a:rPr lang="en-IN" sz="2400" dirty="0" smtClean="0"/>
              <a:t> oozing of plasma and cells into connective tissue.</a:t>
            </a:r>
          </a:p>
          <a:p>
            <a:endParaRPr lang="en-IN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315167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71678"/>
            <a:ext cx="2786082" cy="268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633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               Ludwig </a:t>
            </a:r>
            <a:r>
              <a:rPr lang="en-IN" b="1" dirty="0" err="1">
                <a:solidFill>
                  <a:srgbClr val="C00000"/>
                </a:solidFill>
              </a:rPr>
              <a:t>Aschoff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334801" cy="44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118" y="-142900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ERYTHEMA MARGINATUM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818"/>
            <a:ext cx="5072098" cy="5214950"/>
          </a:xfrm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pPr>
              <a:buClrTx/>
              <a:buFont typeface="Wingdings" pitchFamily="2" charset="2"/>
              <a:buChar char="§"/>
            </a:pPr>
            <a:endParaRPr lang="en-IN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IN" dirty="0" smtClean="0"/>
              <a:t>Annular evanescent eruption with well defined </a:t>
            </a:r>
            <a:r>
              <a:rPr lang="en-IN" dirty="0" err="1" smtClean="0"/>
              <a:t>erythematous</a:t>
            </a:r>
            <a:r>
              <a:rPr lang="en-IN" dirty="0" smtClean="0"/>
              <a:t> </a:t>
            </a:r>
            <a:r>
              <a:rPr lang="en-IN" dirty="0" err="1" smtClean="0"/>
              <a:t>serpigenous</a:t>
            </a:r>
            <a:r>
              <a:rPr lang="en-IN" dirty="0" smtClean="0"/>
              <a:t> borders and central clearing.</a:t>
            </a:r>
          </a:p>
          <a:p>
            <a:pPr>
              <a:buClrTx/>
              <a:buFont typeface="Wingdings" pitchFamily="2" charset="2"/>
              <a:buChar char="§"/>
            </a:pPr>
            <a:endParaRPr lang="en-IN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IN" dirty="0" smtClean="0"/>
              <a:t>Trunk, Inner arms and thighs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IN" dirty="0" smtClean="0"/>
              <a:t>Never in face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IN" dirty="0" smtClean="0"/>
              <a:t>Painless, usually non-itchy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IN" dirty="0" smtClean="0"/>
              <a:t>Transient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IN" dirty="0" err="1" smtClean="0"/>
              <a:t>Histologically</a:t>
            </a:r>
            <a:r>
              <a:rPr lang="en-IN" dirty="0" smtClean="0"/>
              <a:t>– Dermal inflammation with minimal </a:t>
            </a:r>
            <a:r>
              <a:rPr lang="en-IN" dirty="0" err="1" smtClean="0"/>
              <a:t>keratinocyte</a:t>
            </a:r>
            <a:r>
              <a:rPr lang="en-IN" dirty="0" smtClean="0"/>
              <a:t> necrosis</a:t>
            </a:r>
            <a:endParaRPr lang="en-IN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98"/>
            <a:ext cx="366064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714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685800"/>
            <a:ext cx="3733800" cy="5440106"/>
          </a:xfrm>
        </p:spPr>
      </p:pic>
    </p:spTree>
    <p:extLst>
      <p:ext uri="{BB962C8B-B14F-4D97-AF65-F5344CB8AC3E}">
        <p14:creationId xmlns:p14="http://schemas.microsoft.com/office/powerpoint/2010/main" xmlns="" val="42173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32004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Thank You &amp;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371600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3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6172200"/>
          </a:xfrm>
        </p:spPr>
        <p:txBody>
          <a:bodyPr/>
          <a:lstStyle/>
          <a:p>
            <a:r>
              <a:rPr lang="en-IN" sz="2800" b="1" dirty="0"/>
              <a:t>Alvin F Coburn (1931) </a:t>
            </a:r>
            <a:r>
              <a:rPr lang="en-IN" sz="2800" dirty="0"/>
              <a:t>– 1</a:t>
            </a:r>
            <a:r>
              <a:rPr lang="en-IN" sz="2800" baseline="30000" dirty="0"/>
              <a:t>st</a:t>
            </a:r>
            <a:r>
              <a:rPr lang="en-IN" sz="2800" dirty="0"/>
              <a:t> proved causal relationship between Beta </a:t>
            </a:r>
            <a:r>
              <a:rPr lang="en-IN" sz="2800" dirty="0" err="1"/>
              <a:t>hemolytic</a:t>
            </a:r>
            <a:r>
              <a:rPr lang="en-IN" sz="2800" dirty="0"/>
              <a:t> Strep and </a:t>
            </a:r>
            <a:r>
              <a:rPr lang="en-IN" sz="2800" dirty="0" smtClean="0"/>
              <a:t>ARF</a:t>
            </a:r>
          </a:p>
          <a:p>
            <a:endParaRPr lang="en-IN" sz="2800" b="1" dirty="0" smtClean="0"/>
          </a:p>
          <a:p>
            <a:endParaRPr lang="en-IN" sz="2800" b="1" dirty="0" smtClean="0"/>
          </a:p>
          <a:p>
            <a:r>
              <a:rPr lang="en-IN" sz="2800" b="1" dirty="0" smtClean="0"/>
              <a:t>Rebecca </a:t>
            </a:r>
            <a:r>
              <a:rPr lang="en-IN" sz="2800" b="1" dirty="0"/>
              <a:t>Lancefield (1933) </a:t>
            </a:r>
            <a:r>
              <a:rPr lang="en-IN" sz="2800" dirty="0"/>
              <a:t>– </a:t>
            </a:r>
            <a:r>
              <a:rPr lang="en-IN" sz="2800" dirty="0" err="1"/>
              <a:t>Serogrouping</a:t>
            </a:r>
            <a:r>
              <a:rPr lang="en-IN" sz="2800" dirty="0"/>
              <a:t> of Streptococci</a:t>
            </a:r>
          </a:p>
          <a:p>
            <a:endParaRPr lang="en-IN" sz="2800" b="1" dirty="0"/>
          </a:p>
          <a:p>
            <a:endParaRPr lang="en-IN" sz="2800" b="1" dirty="0" smtClean="0"/>
          </a:p>
          <a:p>
            <a:r>
              <a:rPr lang="en-IN" sz="2800" b="1" dirty="0" smtClean="0"/>
              <a:t>T </a:t>
            </a:r>
            <a:r>
              <a:rPr lang="en-IN" sz="2800" b="1" dirty="0" err="1"/>
              <a:t>Duckett</a:t>
            </a:r>
            <a:r>
              <a:rPr lang="en-IN" sz="2800" b="1" dirty="0"/>
              <a:t> Jones (1944) </a:t>
            </a:r>
            <a:r>
              <a:rPr lang="en-IN" sz="2800" dirty="0"/>
              <a:t>– 1</a:t>
            </a:r>
            <a:r>
              <a:rPr lang="en-IN" sz="2800" baseline="30000" dirty="0"/>
              <a:t>st</a:t>
            </a:r>
            <a:r>
              <a:rPr lang="en-IN" sz="2800" dirty="0"/>
              <a:t> diagnostic criteria for </a:t>
            </a:r>
            <a:r>
              <a:rPr lang="en-IN" sz="2800" dirty="0" smtClean="0"/>
              <a:t>RF. He </a:t>
            </a:r>
            <a:r>
              <a:rPr lang="en-IN" sz="2800" dirty="0"/>
              <a:t>presented his paper on the diagnosis of rheumatic fever in Chicago (AMA meeting)</a:t>
            </a:r>
          </a:p>
          <a:p>
            <a:endParaRPr lang="en-IN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67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T </a:t>
            </a:r>
            <a:r>
              <a:rPr lang="en-IN" b="1" dirty="0" err="1">
                <a:solidFill>
                  <a:srgbClr val="C00000"/>
                </a:solidFill>
              </a:rPr>
              <a:t>Duckett</a:t>
            </a:r>
            <a:r>
              <a:rPr lang="en-IN" b="1" dirty="0">
                <a:solidFill>
                  <a:srgbClr val="C00000"/>
                </a:solidFill>
              </a:rPr>
              <a:t> Jones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505200" cy="495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1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921</TotalTime>
  <Words>3469</Words>
  <Application>Microsoft Office PowerPoint</Application>
  <PresentationFormat>On-screen Show (4:3)</PresentationFormat>
  <Paragraphs>494</Paragraphs>
  <Slides>72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Equity</vt:lpstr>
      <vt:lpstr>Rheumatic Fever Etiology and Pathogenesis</vt:lpstr>
      <vt:lpstr>Rheumatic fever represents the chain that binds the heart to the throat. However, the chain of events biochemical and immunological, between streptococcal sore throat and rheumatic fever is still unknown.                                      --- Wannamaker</vt:lpstr>
      <vt:lpstr>RF – What’s so Special…?</vt:lpstr>
      <vt:lpstr>Down the Ages…</vt:lpstr>
      <vt:lpstr>Jean-Baptiste Bouillaud Father of Rheumatic Heart Disease</vt:lpstr>
      <vt:lpstr>Slide 6</vt:lpstr>
      <vt:lpstr>               Ludwig Aschoff</vt:lpstr>
      <vt:lpstr>Slide 8</vt:lpstr>
      <vt:lpstr>T Duckett Jones</vt:lpstr>
      <vt:lpstr>Acute Rheumatic Fever : Epidemiology</vt:lpstr>
      <vt:lpstr>Slide 11</vt:lpstr>
      <vt:lpstr>Rheumatic Fever Hot Spot of the World – Kyrgyzstan Annual Incidence of Rheumatic Fever &amp; RHD – 543/100000 </vt:lpstr>
      <vt:lpstr>RF worldwide incidence</vt:lpstr>
      <vt:lpstr>RF worldwide incidence recent trends</vt:lpstr>
      <vt:lpstr>Slide 15</vt:lpstr>
      <vt:lpstr>Slide 16</vt:lpstr>
      <vt:lpstr>Slide 17</vt:lpstr>
      <vt:lpstr>Slide 18</vt:lpstr>
      <vt:lpstr>Slide 19</vt:lpstr>
      <vt:lpstr>Group A Beta Hemolytic Streptococci</vt:lpstr>
      <vt:lpstr>Why only after Pharyngitis and not after Pyodermas…?</vt:lpstr>
      <vt:lpstr>Lancefield’s Serological Classification</vt:lpstr>
      <vt:lpstr>Classification of Streptococci Based on Hemolysis on Sheep blood Agar</vt:lpstr>
      <vt:lpstr>History of the Thought Process…</vt:lpstr>
      <vt:lpstr>Group A Streptococci:Components of Clinical Interest</vt:lpstr>
      <vt:lpstr>Pathogenic and Virulence Factors</vt:lpstr>
      <vt:lpstr>M protein</vt:lpstr>
      <vt:lpstr>Slide 28</vt:lpstr>
      <vt:lpstr>Slide 29</vt:lpstr>
      <vt:lpstr>Slide 30</vt:lpstr>
      <vt:lpstr>Streptococcal Pharyngitis</vt:lpstr>
      <vt:lpstr>Streptococcal Pharyngitis</vt:lpstr>
      <vt:lpstr>Streptococcal Pharyngitis (contd)</vt:lpstr>
      <vt:lpstr>Diagnosis of GABHS Pharyngitis</vt:lpstr>
      <vt:lpstr>RF following GAS pharyngitis</vt:lpstr>
      <vt:lpstr>Slide 36</vt:lpstr>
      <vt:lpstr>Environment</vt:lpstr>
      <vt:lpstr>Changes in Environmental Factors with Time</vt:lpstr>
      <vt:lpstr>The Host</vt:lpstr>
      <vt:lpstr>What’s wrong with the Host…?</vt:lpstr>
      <vt:lpstr>Genetic susceptibility to RF</vt:lpstr>
      <vt:lpstr>Others</vt:lpstr>
      <vt:lpstr>HOST RESPONSE - IMMUNITY</vt:lpstr>
      <vt:lpstr>MOLECULAR MIMICRY</vt:lpstr>
      <vt:lpstr>Antibody Mediated Injury</vt:lpstr>
      <vt:lpstr>Cross Reactors</vt:lpstr>
      <vt:lpstr>T Cell Mediated Injury</vt:lpstr>
      <vt:lpstr>Immunopathogenesis of Rheumatic Valvulitis</vt:lpstr>
      <vt:lpstr>Rheumatic Valvulitis</vt:lpstr>
      <vt:lpstr>             SUPERANTIGENS</vt:lpstr>
      <vt:lpstr>Alternative Hypothesis</vt:lpstr>
      <vt:lpstr>Slide 52</vt:lpstr>
      <vt:lpstr>PATHOLOGY</vt:lpstr>
      <vt:lpstr>Frequency of Major Manifestations in Initial Attacks of Rheumatic Fever in Prospective Studies*</vt:lpstr>
      <vt:lpstr>Slide 55</vt:lpstr>
      <vt:lpstr>CARDITIS</vt:lpstr>
      <vt:lpstr>Slide 57</vt:lpstr>
      <vt:lpstr>The Aschoff body</vt:lpstr>
      <vt:lpstr>Slide 59</vt:lpstr>
      <vt:lpstr>Slide 60</vt:lpstr>
      <vt:lpstr>Mechanisms of Valve Involvement (Acute)</vt:lpstr>
      <vt:lpstr>Mechanisms of Valve Involvement (Chronic)</vt:lpstr>
      <vt:lpstr>McCallum’s patch</vt:lpstr>
      <vt:lpstr>Rheumatic Verrucae</vt:lpstr>
      <vt:lpstr>Slide 65</vt:lpstr>
      <vt:lpstr>Natural History of Carditis</vt:lpstr>
      <vt:lpstr>CNS - Chorea</vt:lpstr>
      <vt:lpstr>ARTHRITIS</vt:lpstr>
      <vt:lpstr>SUBCUTANEOUS NODULES</vt:lpstr>
      <vt:lpstr>ERYTHEMA MARGINATUM</vt:lpstr>
      <vt:lpstr>Slide 71</vt:lpstr>
      <vt:lpstr>Thank You &amp;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Rheumatic Fever Etiology and Pathogenesis</dc:title>
  <dc:creator>pc</dc:creator>
  <cp:lastModifiedBy>Windows User</cp:lastModifiedBy>
  <cp:revision>64</cp:revision>
  <dcterms:created xsi:type="dcterms:W3CDTF">2016-12-04T13:10:24Z</dcterms:created>
  <dcterms:modified xsi:type="dcterms:W3CDTF">2017-02-16T08:46:56Z</dcterms:modified>
</cp:coreProperties>
</file>